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 id="2147483664" r:id="rId6"/>
  </p:sldMasterIdLst>
  <p:notesMasterIdLst>
    <p:notesMasterId r:id="rId51"/>
  </p:notesMasterIdLst>
  <p:handoutMasterIdLst>
    <p:handoutMasterId r:id="rId52"/>
  </p:handoutMasterIdLst>
  <p:sldIdLst>
    <p:sldId id="590" r:id="rId7"/>
    <p:sldId id="592" r:id="rId8"/>
    <p:sldId id="591" r:id="rId9"/>
    <p:sldId id="593" r:id="rId10"/>
    <p:sldId id="594" r:id="rId11"/>
    <p:sldId id="596" r:id="rId12"/>
    <p:sldId id="595" r:id="rId13"/>
    <p:sldId id="289" r:id="rId14"/>
    <p:sldId id="485" r:id="rId15"/>
    <p:sldId id="544" r:id="rId16"/>
    <p:sldId id="558" r:id="rId17"/>
    <p:sldId id="459" r:id="rId18"/>
    <p:sldId id="460" r:id="rId19"/>
    <p:sldId id="576" r:id="rId20"/>
    <p:sldId id="567" r:id="rId21"/>
    <p:sldId id="586" r:id="rId22"/>
    <p:sldId id="587" r:id="rId23"/>
    <p:sldId id="588" r:id="rId24"/>
    <p:sldId id="597" r:id="rId25"/>
    <p:sldId id="598" r:id="rId26"/>
    <p:sldId id="599" r:id="rId27"/>
    <p:sldId id="600" r:id="rId28"/>
    <p:sldId id="585" r:id="rId29"/>
    <p:sldId id="589" r:id="rId30"/>
    <p:sldId id="579" r:id="rId31"/>
    <p:sldId id="568" r:id="rId32"/>
    <p:sldId id="554" r:id="rId33"/>
    <p:sldId id="569" r:id="rId34"/>
    <p:sldId id="555" r:id="rId35"/>
    <p:sldId id="565" r:id="rId36"/>
    <p:sldId id="566" r:id="rId37"/>
    <p:sldId id="580" r:id="rId38"/>
    <p:sldId id="581" r:id="rId39"/>
    <p:sldId id="582" r:id="rId40"/>
    <p:sldId id="583" r:id="rId41"/>
    <p:sldId id="584" r:id="rId42"/>
    <p:sldId id="570" r:id="rId43"/>
    <p:sldId id="571" r:id="rId44"/>
    <p:sldId id="572" r:id="rId45"/>
    <p:sldId id="573" r:id="rId46"/>
    <p:sldId id="574" r:id="rId47"/>
    <p:sldId id="575" r:id="rId48"/>
    <p:sldId id="504" r:id="rId49"/>
    <p:sldId id="428" r:id="rId50"/>
  </p:sldIdLst>
  <p:sldSz cx="12192000" cy="6858000"/>
  <p:notesSz cx="7102475" cy="10233025"/>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83D61D-6834-ED4F-844B-0AB6774D96EC}">
          <p14:sldIdLst>
            <p14:sldId id="590"/>
            <p14:sldId id="592"/>
            <p14:sldId id="591"/>
            <p14:sldId id="593"/>
            <p14:sldId id="594"/>
            <p14:sldId id="596"/>
            <p14:sldId id="595"/>
            <p14:sldId id="289"/>
            <p14:sldId id="485"/>
            <p14:sldId id="544"/>
            <p14:sldId id="558"/>
            <p14:sldId id="459"/>
            <p14:sldId id="460"/>
            <p14:sldId id="576"/>
            <p14:sldId id="567"/>
            <p14:sldId id="586"/>
            <p14:sldId id="587"/>
            <p14:sldId id="588"/>
            <p14:sldId id="597"/>
            <p14:sldId id="598"/>
            <p14:sldId id="599"/>
            <p14:sldId id="600"/>
            <p14:sldId id="585"/>
            <p14:sldId id="589"/>
            <p14:sldId id="579"/>
            <p14:sldId id="568"/>
            <p14:sldId id="554"/>
            <p14:sldId id="569"/>
            <p14:sldId id="555"/>
            <p14:sldId id="565"/>
            <p14:sldId id="566"/>
            <p14:sldId id="580"/>
            <p14:sldId id="581"/>
            <p14:sldId id="582"/>
            <p14:sldId id="583"/>
            <p14:sldId id="584"/>
            <p14:sldId id="570"/>
            <p14:sldId id="571"/>
            <p14:sldId id="572"/>
            <p14:sldId id="573"/>
            <p14:sldId id="574"/>
            <p14:sldId id="575"/>
            <p14:sldId id="504"/>
            <p14:sldId id="42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A296B"/>
    <a:srgbClr val="0E9BBE"/>
    <a:srgbClr val="055697"/>
    <a:srgbClr val="92928E"/>
    <a:srgbClr val="848480"/>
    <a:srgbClr val="444442"/>
    <a:srgbClr val="4A4A49"/>
    <a:srgbClr val="38A159"/>
    <a:srgbClr val="112C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D5C6E4-9BDE-4499-B5AE-979C5280D30F}" v="245" dt="2024-10-21T10:07:26.5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54656" autoAdjust="0"/>
  </p:normalViewPr>
  <p:slideViewPr>
    <p:cSldViewPr snapToGrid="0" snapToObjects="1">
      <p:cViewPr varScale="1">
        <p:scale>
          <a:sx n="60" d="100"/>
          <a:sy n="60" d="100"/>
        </p:scale>
        <p:origin x="1752" y="72"/>
      </p:cViewPr>
      <p:guideLst>
        <p:guide orient="horz" pos="2160"/>
        <p:guide pos="3840"/>
      </p:guideLst>
    </p:cSldViewPr>
  </p:slideViewPr>
  <p:outlineViewPr>
    <p:cViewPr>
      <p:scale>
        <a:sx n="33" d="100"/>
        <a:sy n="33" d="100"/>
      </p:scale>
      <p:origin x="0" y="0"/>
    </p:cViewPr>
  </p:outlineViewPr>
  <p:notesTextViewPr>
    <p:cViewPr>
      <p:scale>
        <a:sx n="95" d="100"/>
        <a:sy n="95" d="100"/>
      </p:scale>
      <p:origin x="0" y="0"/>
    </p:cViewPr>
  </p:notesTextViewPr>
  <p:sorterViewPr>
    <p:cViewPr varScale="1">
      <p:scale>
        <a:sx n="100" d="100"/>
        <a:sy n="100" d="100"/>
      </p:scale>
      <p:origin x="0" y="-1404"/>
    </p:cViewPr>
  </p:sorterViewPr>
  <p:notesViewPr>
    <p:cSldViewPr snapToGrid="0" snapToObjects="1" showGuides="1">
      <p:cViewPr varScale="1">
        <p:scale>
          <a:sx n="98" d="100"/>
          <a:sy n="98" d="100"/>
        </p:scale>
        <p:origin x="-3648" y="-102"/>
      </p:cViewPr>
      <p:guideLst>
        <p:guide orient="horz" pos="3223"/>
        <p:guide pos="2237"/>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gs" Target="tags/tag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651"/>
          </a:xfrm>
          <a:prstGeom prst="rect">
            <a:avLst/>
          </a:prstGeom>
        </p:spPr>
        <p:txBody>
          <a:bodyPr vert="horz" lIns="99057" tIns="49528" rIns="99057" bIns="49528" rtlCol="0"/>
          <a:lstStyle>
            <a:lvl1pPr algn="l">
              <a:defRPr sz="1300"/>
            </a:lvl1pPr>
          </a:lstStyle>
          <a:p>
            <a:endParaRPr lang="en-GB"/>
          </a:p>
        </p:txBody>
      </p:sp>
      <p:sp>
        <p:nvSpPr>
          <p:cNvPr id="3" name="Date Placeholder 2"/>
          <p:cNvSpPr>
            <a:spLocks noGrp="1"/>
          </p:cNvSpPr>
          <p:nvPr>
            <p:ph type="dt" sz="quarter" idx="1"/>
          </p:nvPr>
        </p:nvSpPr>
        <p:spPr>
          <a:xfrm>
            <a:off x="4023092" y="0"/>
            <a:ext cx="3077739" cy="511651"/>
          </a:xfrm>
          <a:prstGeom prst="rect">
            <a:avLst/>
          </a:prstGeom>
        </p:spPr>
        <p:txBody>
          <a:bodyPr vert="horz" lIns="99057" tIns="49528" rIns="99057" bIns="49528" rtlCol="0"/>
          <a:lstStyle>
            <a:lvl1pPr algn="r">
              <a:defRPr sz="1300"/>
            </a:lvl1pPr>
          </a:lstStyle>
          <a:p>
            <a:endParaRPr lang="en-GB"/>
          </a:p>
        </p:txBody>
      </p:sp>
      <p:sp>
        <p:nvSpPr>
          <p:cNvPr id="4" name="Footer Placeholder 3"/>
          <p:cNvSpPr>
            <a:spLocks noGrp="1"/>
          </p:cNvSpPr>
          <p:nvPr>
            <p:ph type="ftr" sz="quarter" idx="2"/>
          </p:nvPr>
        </p:nvSpPr>
        <p:spPr>
          <a:xfrm>
            <a:off x="0" y="9719598"/>
            <a:ext cx="3077739" cy="511651"/>
          </a:xfrm>
          <a:prstGeom prst="rect">
            <a:avLst/>
          </a:prstGeom>
        </p:spPr>
        <p:txBody>
          <a:bodyPr vert="horz" lIns="99057" tIns="49528" rIns="99057" bIns="49528" rtlCol="0" anchor="b"/>
          <a:lstStyle>
            <a:lvl1pPr algn="l">
              <a:defRPr sz="1300"/>
            </a:lvl1pPr>
          </a:lstStyle>
          <a:p>
            <a:endParaRPr lang="en-GB"/>
          </a:p>
        </p:txBody>
      </p:sp>
      <p:sp>
        <p:nvSpPr>
          <p:cNvPr id="5" name="Slide Number Placeholder 4"/>
          <p:cNvSpPr>
            <a:spLocks noGrp="1"/>
          </p:cNvSpPr>
          <p:nvPr>
            <p:ph type="sldNum" sz="quarter" idx="3"/>
          </p:nvPr>
        </p:nvSpPr>
        <p:spPr>
          <a:xfrm>
            <a:off x="4023092" y="9719598"/>
            <a:ext cx="3077739" cy="511651"/>
          </a:xfrm>
          <a:prstGeom prst="rect">
            <a:avLst/>
          </a:prstGeom>
        </p:spPr>
        <p:txBody>
          <a:bodyPr vert="horz" lIns="99057" tIns="49528" rIns="99057" bIns="49528" rtlCol="0" anchor="b"/>
          <a:lstStyle>
            <a:lvl1pPr algn="r">
              <a:defRPr sz="1300"/>
            </a:lvl1pPr>
          </a:lstStyle>
          <a:p>
            <a:fld id="{A0F026BA-B8A7-4B5A-A3B0-0B7D31088B83}" type="slidenum">
              <a:rPr lang="en-GB" smtClean="0"/>
              <a:t>‹#›</a:t>
            </a:fld>
            <a:endParaRPr lang="en-GB"/>
          </a:p>
        </p:txBody>
      </p:sp>
    </p:spTree>
    <p:extLst>
      <p:ext uri="{BB962C8B-B14F-4D97-AF65-F5344CB8AC3E}">
        <p14:creationId xmlns:p14="http://schemas.microsoft.com/office/powerpoint/2010/main" val="259419722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3428"/>
          </a:xfrm>
          <a:prstGeom prst="rect">
            <a:avLst/>
          </a:prstGeom>
        </p:spPr>
        <p:txBody>
          <a:bodyPr vert="horz" lIns="99057" tIns="49528" rIns="99057" bIns="49528" rtlCol="0"/>
          <a:lstStyle>
            <a:lvl1pPr algn="l">
              <a:defRPr sz="1300"/>
            </a:lvl1pPr>
          </a:lstStyle>
          <a:p>
            <a:endParaRPr lang="en-GB"/>
          </a:p>
        </p:txBody>
      </p:sp>
      <p:sp>
        <p:nvSpPr>
          <p:cNvPr id="3" name="Date Placeholder 2"/>
          <p:cNvSpPr>
            <a:spLocks noGrp="1"/>
          </p:cNvSpPr>
          <p:nvPr>
            <p:ph type="dt" idx="1"/>
          </p:nvPr>
        </p:nvSpPr>
        <p:spPr>
          <a:xfrm>
            <a:off x="4023092" y="0"/>
            <a:ext cx="3077739" cy="513428"/>
          </a:xfrm>
          <a:prstGeom prst="rect">
            <a:avLst/>
          </a:prstGeom>
        </p:spPr>
        <p:txBody>
          <a:bodyPr vert="horz" lIns="99057" tIns="49528" rIns="99057" bIns="49528" rtlCol="0"/>
          <a:lstStyle>
            <a:lvl1pPr algn="r">
              <a:defRPr sz="1300"/>
            </a:lvl1pPr>
          </a:lstStyle>
          <a:p>
            <a:endParaRPr lang="en-GB"/>
          </a:p>
        </p:txBody>
      </p:sp>
      <p:sp>
        <p:nvSpPr>
          <p:cNvPr id="4" name="Slide Image Placehold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57" tIns="49528" rIns="99057" bIns="49528" rtlCol="0" anchor="ctr"/>
          <a:lstStyle/>
          <a:p>
            <a:endParaRPr lang="en-GB"/>
          </a:p>
        </p:txBody>
      </p:sp>
      <p:sp>
        <p:nvSpPr>
          <p:cNvPr id="5" name="Notes Placeholder 4"/>
          <p:cNvSpPr>
            <a:spLocks noGrp="1"/>
          </p:cNvSpPr>
          <p:nvPr>
            <p:ph type="body" sz="quarter" idx="3"/>
          </p:nvPr>
        </p:nvSpPr>
        <p:spPr>
          <a:xfrm>
            <a:off x="710248" y="4924643"/>
            <a:ext cx="5681980" cy="4029254"/>
          </a:xfrm>
          <a:prstGeom prst="rect">
            <a:avLst/>
          </a:prstGeom>
        </p:spPr>
        <p:txBody>
          <a:bodyPr vert="horz" lIns="99057" tIns="49528" rIns="99057" bIns="4952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19598"/>
            <a:ext cx="3077739" cy="513427"/>
          </a:xfrm>
          <a:prstGeom prst="rect">
            <a:avLst/>
          </a:prstGeom>
        </p:spPr>
        <p:txBody>
          <a:bodyPr vert="horz" lIns="99057" tIns="49528" rIns="99057" bIns="49528" rtlCol="0" anchor="b"/>
          <a:lstStyle>
            <a:lvl1pPr algn="l">
              <a:defRPr sz="1300"/>
            </a:lvl1pPr>
          </a:lstStyle>
          <a:p>
            <a:endParaRPr lang="en-GB"/>
          </a:p>
        </p:txBody>
      </p:sp>
      <p:sp>
        <p:nvSpPr>
          <p:cNvPr id="7" name="Slide Number Placeholder 6"/>
          <p:cNvSpPr>
            <a:spLocks noGrp="1"/>
          </p:cNvSpPr>
          <p:nvPr>
            <p:ph type="sldNum" sz="quarter" idx="5"/>
          </p:nvPr>
        </p:nvSpPr>
        <p:spPr>
          <a:xfrm>
            <a:off x="4023092" y="9719598"/>
            <a:ext cx="3077739" cy="513427"/>
          </a:xfrm>
          <a:prstGeom prst="rect">
            <a:avLst/>
          </a:prstGeom>
        </p:spPr>
        <p:txBody>
          <a:bodyPr vert="horz" lIns="99057" tIns="49528" rIns="99057" bIns="49528" rtlCol="0" anchor="b"/>
          <a:lstStyle>
            <a:lvl1pPr algn="r">
              <a:defRPr sz="1300"/>
            </a:lvl1pPr>
          </a:lstStyle>
          <a:p>
            <a:fld id="{7DB9E1F4-77C1-461E-ABFF-BFE7DD57AFD2}" type="slidenum">
              <a:rPr lang="en-GB" smtClean="0"/>
              <a:t>‹#›</a:t>
            </a:fld>
            <a:endParaRPr lang="en-GB"/>
          </a:p>
        </p:txBody>
      </p:sp>
    </p:spTree>
    <p:extLst>
      <p:ext uri="{BB962C8B-B14F-4D97-AF65-F5344CB8AC3E}">
        <p14:creationId xmlns:p14="http://schemas.microsoft.com/office/powerpoint/2010/main" val="215175344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DF8AD-8374-EBFC-0994-240AB44CC3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3283C-DD5B-C99A-E4FC-1BF0A14C1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3E64C4-94EC-E1FB-C2E2-CE32E39AEB4F}"/>
              </a:ext>
            </a:extLst>
          </p:cNvPr>
          <p:cNvSpPr>
            <a:spLocks noGrp="1"/>
          </p:cNvSpPr>
          <p:nvPr>
            <p:ph type="body" idx="1"/>
          </p:nvPr>
        </p:nvSpPr>
        <p:spPr/>
        <p:txBody>
          <a:bodyPr/>
          <a:lstStyle/>
          <a:p>
            <a:r>
              <a:rPr lang="en-GB" dirty="0"/>
              <a:t>Attention:</a:t>
            </a:r>
            <a:r>
              <a:rPr lang="en-GB" baseline="0" dirty="0"/>
              <a:t> </a:t>
            </a:r>
            <a:r>
              <a:rPr lang="en-GB" dirty="0"/>
              <a:t>How a person directs attention when acquiring and processing information has a fundamental impact on SA</a:t>
            </a:r>
          </a:p>
          <a:p>
            <a:r>
              <a:rPr lang="en-GB" dirty="0"/>
              <a:t>May be affected by:</a:t>
            </a:r>
            <a:endParaRPr lang="en-US" dirty="0"/>
          </a:p>
          <a:p>
            <a:pPr lvl="1"/>
            <a:r>
              <a:rPr lang="en-GB" dirty="0"/>
              <a:t>Operator experience</a:t>
            </a:r>
          </a:p>
          <a:p>
            <a:pPr lvl="1"/>
            <a:r>
              <a:rPr lang="en-GB" dirty="0"/>
              <a:t>Operator understanding of the system</a:t>
            </a:r>
          </a:p>
          <a:p>
            <a:pPr lvl="1"/>
            <a:r>
              <a:rPr lang="en-GB" dirty="0"/>
              <a:t>Physical characteristics of the environment</a:t>
            </a:r>
            <a:endParaRPr lang="en-US" dirty="0"/>
          </a:p>
          <a:p>
            <a:endParaRPr lang="en-GB" dirty="0"/>
          </a:p>
          <a:p>
            <a:r>
              <a:rPr lang="en-GB" dirty="0"/>
              <a:t>Perception</a:t>
            </a:r>
          </a:p>
          <a:p>
            <a:r>
              <a:rPr lang="en-GB" dirty="0"/>
              <a:t>A critical component of SA</a:t>
            </a:r>
          </a:p>
          <a:p>
            <a:r>
              <a:rPr lang="en-GB" dirty="0"/>
              <a:t>Detection, identification and recognition</a:t>
            </a:r>
          </a:p>
          <a:p>
            <a:r>
              <a:rPr lang="en-GB" dirty="0"/>
              <a:t>May be affected by:</a:t>
            </a:r>
            <a:endParaRPr lang="en-US" dirty="0"/>
          </a:p>
          <a:p>
            <a:pPr lvl="1"/>
            <a:r>
              <a:rPr lang="en-GB" dirty="0"/>
              <a:t>Experience and expectations</a:t>
            </a:r>
          </a:p>
          <a:p>
            <a:pPr lvl="1"/>
            <a:r>
              <a:rPr lang="en-GB" dirty="0"/>
              <a:t>Long term memory (e.g. expert behaviour)</a:t>
            </a:r>
            <a:endParaRPr lang="en-US" dirty="0"/>
          </a:p>
          <a:p>
            <a:pPr lvl="1"/>
            <a:r>
              <a:rPr lang="en-GB" dirty="0"/>
              <a:t>NB errors at perceptual level are common</a:t>
            </a:r>
            <a:endParaRPr lang="en-US" dirty="0"/>
          </a:p>
          <a:p>
            <a:r>
              <a:rPr lang="en-GB" dirty="0"/>
              <a:t>Memory</a:t>
            </a:r>
          </a:p>
          <a:p>
            <a:pPr>
              <a:lnSpc>
                <a:spcPct val="80000"/>
              </a:lnSpc>
            </a:pPr>
            <a:r>
              <a:rPr lang="en-GB" sz="2400" dirty="0"/>
              <a:t>Limits of working memory pose a constraint on SA</a:t>
            </a:r>
          </a:p>
          <a:p>
            <a:pPr>
              <a:lnSpc>
                <a:spcPct val="80000"/>
              </a:lnSpc>
            </a:pPr>
            <a:r>
              <a:rPr lang="en-GB" sz="2400" dirty="0"/>
              <a:t>Strategies used by operators to reduce the working memory load include (</a:t>
            </a:r>
            <a:r>
              <a:rPr lang="en-GB" sz="2400" dirty="0" err="1"/>
              <a:t>Durso</a:t>
            </a:r>
            <a:r>
              <a:rPr lang="en-GB" sz="2400" dirty="0"/>
              <a:t> and </a:t>
            </a:r>
            <a:r>
              <a:rPr lang="en-GB" sz="2400" dirty="0" err="1"/>
              <a:t>Gronlund</a:t>
            </a:r>
            <a:r>
              <a:rPr lang="en-GB" sz="2400" dirty="0"/>
              <a:t>, 1999):</a:t>
            </a:r>
            <a:endParaRPr lang="en-US" sz="2400" dirty="0"/>
          </a:p>
          <a:p>
            <a:pPr lvl="1">
              <a:lnSpc>
                <a:spcPct val="80000"/>
              </a:lnSpc>
            </a:pPr>
            <a:r>
              <a:rPr lang="en-GB" sz="2000" dirty="0"/>
              <a:t>Use of meaningful chunks, </a:t>
            </a:r>
          </a:p>
          <a:p>
            <a:pPr lvl="1">
              <a:lnSpc>
                <a:spcPct val="80000"/>
              </a:lnSpc>
            </a:pPr>
            <a:r>
              <a:rPr lang="en-GB" sz="2000" dirty="0"/>
              <a:t>Information prioritisation</a:t>
            </a:r>
          </a:p>
          <a:p>
            <a:pPr lvl="1">
              <a:lnSpc>
                <a:spcPct val="80000"/>
              </a:lnSpc>
            </a:pPr>
            <a:r>
              <a:rPr lang="en-GB" sz="2000" dirty="0"/>
              <a:t>‘</a:t>
            </a:r>
            <a:r>
              <a:rPr lang="en-GB" sz="2000" dirty="0" err="1"/>
              <a:t>gistification</a:t>
            </a:r>
            <a:r>
              <a:rPr lang="en-GB" sz="2000" dirty="0"/>
              <a:t>’ of information</a:t>
            </a:r>
            <a:endParaRPr lang="en-US" sz="2000" dirty="0"/>
          </a:p>
          <a:p>
            <a:pPr>
              <a:lnSpc>
                <a:spcPct val="80000"/>
              </a:lnSpc>
            </a:pPr>
            <a:r>
              <a:rPr lang="en-GB" sz="2400" dirty="0"/>
              <a:t>There is a correlation between LTM and SA at expert level</a:t>
            </a:r>
          </a:p>
          <a:p>
            <a:pPr>
              <a:lnSpc>
                <a:spcPct val="80000"/>
              </a:lnSpc>
            </a:pPr>
            <a:r>
              <a:rPr lang="en-GB" sz="2400" dirty="0"/>
              <a:t>Experienced operators develop internal models of the systems they operate and of the environments in which they operate</a:t>
            </a:r>
          </a:p>
          <a:p>
            <a:pPr>
              <a:lnSpc>
                <a:spcPct val="80000"/>
              </a:lnSpc>
            </a:pPr>
            <a:r>
              <a:rPr lang="en-GB" sz="2400" dirty="0"/>
              <a:t>Workload: interrelated, independent: high/high; high low; low</a:t>
            </a:r>
            <a:r>
              <a:rPr lang="en-GB" sz="2400" baseline="0" dirty="0"/>
              <a:t> </a:t>
            </a:r>
            <a:r>
              <a:rPr lang="en-GB" sz="2400" baseline="0" dirty="0" err="1"/>
              <a:t>low</a:t>
            </a:r>
            <a:r>
              <a:rPr lang="en-GB" sz="2400" baseline="0" dirty="0"/>
              <a:t>; low high</a:t>
            </a:r>
          </a:p>
          <a:p>
            <a:pPr>
              <a:lnSpc>
                <a:spcPct val="80000"/>
              </a:lnSpc>
            </a:pPr>
            <a:endParaRPr lang="en-GB" sz="2400" baseline="0" dirty="0"/>
          </a:p>
          <a:p>
            <a:pPr>
              <a:lnSpc>
                <a:spcPct val="80000"/>
              </a:lnSpc>
            </a:pPr>
            <a:r>
              <a:rPr lang="en-GB" sz="2400" baseline="0" dirty="0"/>
              <a:t>Measurement: </a:t>
            </a:r>
          </a:p>
          <a:p>
            <a:pPr>
              <a:lnSpc>
                <a:spcPct val="80000"/>
              </a:lnSpc>
            </a:pPr>
            <a:r>
              <a:rPr lang="en-GB" sz="2400" baseline="0" dirty="0"/>
              <a:t>Process indices; subjective techniques; questionnaires; behavioural measures; performance measures</a:t>
            </a:r>
            <a:endParaRPr lang="en-US" sz="2400" dirty="0"/>
          </a:p>
          <a:p>
            <a:endParaRPr lang="en-GB" dirty="0"/>
          </a:p>
          <a:p>
            <a:endParaRPr lang="en-GB" dirty="0"/>
          </a:p>
        </p:txBody>
      </p:sp>
      <p:sp>
        <p:nvSpPr>
          <p:cNvPr id="4" name="Date Placeholder 3">
            <a:extLst>
              <a:ext uri="{FF2B5EF4-FFF2-40B4-BE49-F238E27FC236}">
                <a16:creationId xmlns:a16="http://schemas.microsoft.com/office/drawing/2014/main" id="{AF1960D1-C9C0-F755-6CAA-5DE20C1F8B01}"/>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07ACBE1-4EC3-76AC-C588-107D608EFC8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14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Attention:</a:t>
            </a:r>
            <a:r>
              <a:rPr lang="en-GB" baseline="0" dirty="0"/>
              <a:t> </a:t>
            </a:r>
            <a:r>
              <a:rPr lang="en-GB" dirty="0"/>
              <a:t>How a person directs attention when acquiring and processing information has a fundamental impact on SA</a:t>
            </a:r>
          </a:p>
          <a:p>
            <a:r>
              <a:rPr lang="en-GB" dirty="0"/>
              <a:t>May be affected by:</a:t>
            </a:r>
            <a:endParaRPr lang="en-US" dirty="0"/>
          </a:p>
          <a:p>
            <a:pPr lvl="1"/>
            <a:r>
              <a:rPr lang="en-GB" dirty="0"/>
              <a:t>Operator experience</a:t>
            </a:r>
          </a:p>
          <a:p>
            <a:pPr lvl="1"/>
            <a:r>
              <a:rPr lang="en-GB" dirty="0"/>
              <a:t>Operator understanding of the system</a:t>
            </a:r>
          </a:p>
          <a:p>
            <a:pPr lvl="1"/>
            <a:r>
              <a:rPr lang="en-GB" dirty="0"/>
              <a:t>Physical characteristics of the environment</a:t>
            </a:r>
            <a:endParaRPr lang="en-US" dirty="0"/>
          </a:p>
          <a:p>
            <a:endParaRPr lang="en-GB" dirty="0"/>
          </a:p>
          <a:p>
            <a:r>
              <a:rPr lang="en-GB" dirty="0"/>
              <a:t>Perception</a:t>
            </a:r>
          </a:p>
          <a:p>
            <a:r>
              <a:rPr lang="en-GB" dirty="0"/>
              <a:t>A critical component of SA</a:t>
            </a:r>
          </a:p>
          <a:p>
            <a:r>
              <a:rPr lang="en-GB" dirty="0"/>
              <a:t>Detection, identification and recognition</a:t>
            </a:r>
          </a:p>
          <a:p>
            <a:r>
              <a:rPr lang="en-GB" dirty="0"/>
              <a:t>May be affected by:</a:t>
            </a:r>
            <a:endParaRPr lang="en-US" dirty="0"/>
          </a:p>
          <a:p>
            <a:pPr lvl="1"/>
            <a:r>
              <a:rPr lang="en-GB" dirty="0"/>
              <a:t>Experience and expectations</a:t>
            </a:r>
          </a:p>
          <a:p>
            <a:pPr lvl="1"/>
            <a:r>
              <a:rPr lang="en-GB" dirty="0"/>
              <a:t>Long term memory (e.g. expert behaviour)</a:t>
            </a:r>
            <a:endParaRPr lang="en-US" dirty="0"/>
          </a:p>
          <a:p>
            <a:pPr lvl="1"/>
            <a:r>
              <a:rPr lang="en-GB" dirty="0"/>
              <a:t>NB errors at perceptual level are common</a:t>
            </a:r>
            <a:endParaRPr lang="en-US" dirty="0"/>
          </a:p>
          <a:p>
            <a:r>
              <a:rPr lang="en-GB" dirty="0"/>
              <a:t>Memory</a:t>
            </a:r>
          </a:p>
          <a:p>
            <a:pPr>
              <a:lnSpc>
                <a:spcPct val="80000"/>
              </a:lnSpc>
            </a:pPr>
            <a:r>
              <a:rPr lang="en-GB" sz="2400" dirty="0"/>
              <a:t>Limits of working memory pose a constraint on SA</a:t>
            </a:r>
          </a:p>
          <a:p>
            <a:pPr>
              <a:lnSpc>
                <a:spcPct val="80000"/>
              </a:lnSpc>
            </a:pPr>
            <a:r>
              <a:rPr lang="en-GB" sz="2400" dirty="0"/>
              <a:t>Strategies used by operators to reduce the working memory load include (</a:t>
            </a:r>
            <a:r>
              <a:rPr lang="en-GB" sz="2400" dirty="0" err="1"/>
              <a:t>Durso</a:t>
            </a:r>
            <a:r>
              <a:rPr lang="en-GB" sz="2400" dirty="0"/>
              <a:t> and </a:t>
            </a:r>
            <a:r>
              <a:rPr lang="en-GB" sz="2400" dirty="0" err="1"/>
              <a:t>Gronlund</a:t>
            </a:r>
            <a:r>
              <a:rPr lang="en-GB" sz="2400" dirty="0"/>
              <a:t>, 1999):</a:t>
            </a:r>
            <a:endParaRPr lang="en-US" sz="2400" dirty="0"/>
          </a:p>
          <a:p>
            <a:pPr lvl="1">
              <a:lnSpc>
                <a:spcPct val="80000"/>
              </a:lnSpc>
            </a:pPr>
            <a:r>
              <a:rPr lang="en-GB" sz="2000" dirty="0"/>
              <a:t>Use of meaningful chunks, </a:t>
            </a:r>
          </a:p>
          <a:p>
            <a:pPr lvl="1">
              <a:lnSpc>
                <a:spcPct val="80000"/>
              </a:lnSpc>
            </a:pPr>
            <a:r>
              <a:rPr lang="en-GB" sz="2000" dirty="0"/>
              <a:t>Information prioritisation</a:t>
            </a:r>
          </a:p>
          <a:p>
            <a:pPr lvl="1">
              <a:lnSpc>
                <a:spcPct val="80000"/>
              </a:lnSpc>
            </a:pPr>
            <a:r>
              <a:rPr lang="en-GB" sz="2000" dirty="0"/>
              <a:t>‘</a:t>
            </a:r>
            <a:r>
              <a:rPr lang="en-GB" sz="2000" dirty="0" err="1"/>
              <a:t>gistification</a:t>
            </a:r>
            <a:r>
              <a:rPr lang="en-GB" sz="2000" dirty="0"/>
              <a:t>’ of information</a:t>
            </a:r>
            <a:endParaRPr lang="en-US" sz="2000" dirty="0"/>
          </a:p>
          <a:p>
            <a:pPr>
              <a:lnSpc>
                <a:spcPct val="80000"/>
              </a:lnSpc>
            </a:pPr>
            <a:r>
              <a:rPr lang="en-GB" sz="2400" dirty="0"/>
              <a:t>There is a correlation between LTM and SA at expert level</a:t>
            </a:r>
          </a:p>
          <a:p>
            <a:pPr>
              <a:lnSpc>
                <a:spcPct val="80000"/>
              </a:lnSpc>
            </a:pPr>
            <a:r>
              <a:rPr lang="en-GB" sz="2400" dirty="0"/>
              <a:t>Experienced operators develop internal models of the systems they operate and of the environments in which they operate</a:t>
            </a:r>
          </a:p>
          <a:p>
            <a:pPr>
              <a:lnSpc>
                <a:spcPct val="80000"/>
              </a:lnSpc>
            </a:pPr>
            <a:r>
              <a:rPr lang="en-GB" sz="2400" dirty="0"/>
              <a:t>Workload: interrelated, independent: high/high; high low; low</a:t>
            </a:r>
            <a:r>
              <a:rPr lang="en-GB" sz="2400" baseline="0" dirty="0"/>
              <a:t> </a:t>
            </a:r>
            <a:r>
              <a:rPr lang="en-GB" sz="2400" baseline="0" dirty="0" err="1"/>
              <a:t>low</a:t>
            </a:r>
            <a:r>
              <a:rPr lang="en-GB" sz="2400" baseline="0" dirty="0"/>
              <a:t>; low high</a:t>
            </a:r>
          </a:p>
          <a:p>
            <a:pPr>
              <a:lnSpc>
                <a:spcPct val="80000"/>
              </a:lnSpc>
            </a:pPr>
            <a:endParaRPr lang="en-GB" sz="2400" baseline="0" dirty="0"/>
          </a:p>
          <a:p>
            <a:pPr>
              <a:lnSpc>
                <a:spcPct val="80000"/>
              </a:lnSpc>
            </a:pPr>
            <a:r>
              <a:rPr lang="en-GB" sz="2400" baseline="0" dirty="0"/>
              <a:t>Measurement: </a:t>
            </a:r>
          </a:p>
          <a:p>
            <a:pPr>
              <a:lnSpc>
                <a:spcPct val="80000"/>
              </a:lnSpc>
            </a:pPr>
            <a:r>
              <a:rPr lang="en-GB" sz="2400" baseline="0" dirty="0"/>
              <a:t>Process indices; subjective techniques; questionnaires; behavioural measures; performance measures</a:t>
            </a:r>
            <a:endParaRPr lang="en-US" sz="2400" dirty="0"/>
          </a:p>
          <a:p>
            <a:endParaRPr lang="en-GB" dirty="0"/>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11</a:t>
            </a:fld>
            <a:endParaRPr lang="en-GB"/>
          </a:p>
        </p:txBody>
      </p:sp>
    </p:spTree>
    <p:extLst>
      <p:ext uri="{BB962C8B-B14F-4D97-AF65-F5344CB8AC3E}">
        <p14:creationId xmlns:p14="http://schemas.microsoft.com/office/powerpoint/2010/main" val="3600516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13</a:t>
            </a:fld>
            <a:endParaRPr lang="en-GB"/>
          </a:p>
        </p:txBody>
      </p:sp>
    </p:spTree>
    <p:extLst>
      <p:ext uri="{BB962C8B-B14F-4D97-AF65-F5344CB8AC3E}">
        <p14:creationId xmlns:p14="http://schemas.microsoft.com/office/powerpoint/2010/main" val="2607315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Tend to either be schema (things e.g. what a restaurant looks like) or script (process e.g. how to order a meal)</a:t>
            </a:r>
          </a:p>
          <a:p>
            <a:r>
              <a:rPr lang="en-GB" dirty="0"/>
              <a:t>Several models of system e.g. car: steering, cruise, windows</a:t>
            </a:r>
          </a:p>
          <a:p>
            <a:endParaRPr lang="en-GB" dirty="0"/>
          </a:p>
          <a:p>
            <a:r>
              <a:rPr lang="en-GB" dirty="0"/>
              <a:t>People build their own theories to understand the causal </a:t>
            </a:r>
            <a:r>
              <a:rPr lang="en-GB" dirty="0" err="1"/>
              <a:t>behaviuor</a:t>
            </a:r>
            <a:r>
              <a:rPr lang="en-GB" dirty="0"/>
              <a:t> of systems. Can be based on incorrect interpretation of the evidence. </a:t>
            </a:r>
          </a:p>
          <a:p>
            <a:endParaRPr lang="en-GB" dirty="0"/>
          </a:p>
          <a:p>
            <a:r>
              <a:rPr lang="en-GB" dirty="0"/>
              <a:t>Operation is learned more readily if the user has a good conceptual model.  </a:t>
            </a:r>
          </a:p>
        </p:txBody>
      </p:sp>
      <p:sp>
        <p:nvSpPr>
          <p:cNvPr id="4" name="Date Placeholder 3"/>
          <p:cNvSpPr>
            <a:spLocks noGrp="1"/>
          </p:cNvSpPr>
          <p:nvPr>
            <p:ph type="dt" idx="1"/>
          </p:nvPr>
        </p:nvSpPr>
        <p:spPr/>
        <p:txBody>
          <a:bodyPr/>
          <a:lstStyle/>
          <a:p>
            <a:endParaRPr lang="en-GB"/>
          </a:p>
        </p:txBody>
      </p:sp>
      <p:sp>
        <p:nvSpPr>
          <p:cNvPr id="5" name="Slide Number Placeholder 4"/>
          <p:cNvSpPr>
            <a:spLocks noGrp="1"/>
          </p:cNvSpPr>
          <p:nvPr>
            <p:ph type="sldNum" sz="quarter" idx="5"/>
          </p:nvPr>
        </p:nvSpPr>
        <p:spPr/>
        <p:txBody>
          <a:bodyPr/>
          <a:lstStyle/>
          <a:p>
            <a:fld id="{7DB9E1F4-77C1-461E-ABFF-BFE7DD57AFD2}" type="slidenum">
              <a:rPr lang="en-GB" smtClean="0"/>
              <a:t>14</a:t>
            </a:fld>
            <a:endParaRPr lang="en-GB"/>
          </a:p>
        </p:txBody>
      </p:sp>
    </p:spTree>
    <p:extLst>
      <p:ext uri="{BB962C8B-B14F-4D97-AF65-F5344CB8AC3E}">
        <p14:creationId xmlns:p14="http://schemas.microsoft.com/office/powerpoint/2010/main" val="4178506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points: </a:t>
            </a:r>
          </a:p>
          <a:p>
            <a:r>
              <a:rPr lang="en-GB" dirty="0"/>
              <a:t>Designer has their own model – may not match users. They may not understand or even know about the user’s. </a:t>
            </a:r>
          </a:p>
          <a:p>
            <a:r>
              <a:rPr lang="en-GB" dirty="0"/>
              <a:t>Designer may be younger, more technically competent, more experienced than users. </a:t>
            </a:r>
            <a:r>
              <a:rPr lang="en-GB" dirty="0" err="1"/>
              <a:t>NNGroup</a:t>
            </a:r>
            <a:r>
              <a:rPr lang="en-GB" dirty="0"/>
              <a:t> mantra: you are not your user. </a:t>
            </a:r>
          </a:p>
          <a:p>
            <a:r>
              <a:rPr lang="en-GB" dirty="0"/>
              <a:t>The way their model is communicated to user is via the system. </a:t>
            </a:r>
          </a:p>
          <a:p>
            <a:endParaRPr lang="en-GB" dirty="0"/>
          </a:p>
          <a:p>
            <a:r>
              <a:rPr lang="en-GB" dirty="0"/>
              <a:t>Designer needs to develop a MM that is appropriate for the user – and is understandable. </a:t>
            </a:r>
          </a:p>
          <a:p>
            <a:r>
              <a:rPr lang="en-GB" dirty="0"/>
              <a:t>The designer and user only communicate through the system. </a:t>
            </a:r>
          </a:p>
        </p:txBody>
      </p:sp>
      <p:sp>
        <p:nvSpPr>
          <p:cNvPr id="4" name="Date Placeholder 3"/>
          <p:cNvSpPr>
            <a:spLocks noGrp="1"/>
          </p:cNvSpPr>
          <p:nvPr>
            <p:ph type="dt" idx="1"/>
          </p:nvPr>
        </p:nvSpPr>
        <p:spPr/>
        <p:txBody>
          <a:bodyPr/>
          <a:lstStyle/>
          <a:p>
            <a:endParaRPr lang="en-GB"/>
          </a:p>
        </p:txBody>
      </p:sp>
      <p:sp>
        <p:nvSpPr>
          <p:cNvPr id="5" name="Slide Number Placeholder 4"/>
          <p:cNvSpPr>
            <a:spLocks noGrp="1"/>
          </p:cNvSpPr>
          <p:nvPr>
            <p:ph type="sldNum" sz="quarter" idx="5"/>
          </p:nvPr>
        </p:nvSpPr>
        <p:spPr/>
        <p:txBody>
          <a:bodyPr/>
          <a:lstStyle/>
          <a:p>
            <a:fld id="{7DB9E1F4-77C1-461E-ABFF-BFE7DD57AFD2}" type="slidenum">
              <a:rPr lang="en-GB" smtClean="0"/>
              <a:t>15</a:t>
            </a:fld>
            <a:endParaRPr lang="en-GB"/>
          </a:p>
        </p:txBody>
      </p:sp>
    </p:spTree>
    <p:extLst>
      <p:ext uri="{BB962C8B-B14F-4D97-AF65-F5344CB8AC3E}">
        <p14:creationId xmlns:p14="http://schemas.microsoft.com/office/powerpoint/2010/main" val="1615675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16</a:t>
            </a:fld>
            <a:endParaRPr lang="en-GB"/>
          </a:p>
        </p:txBody>
      </p:sp>
    </p:spTree>
    <p:extLst>
      <p:ext uri="{BB962C8B-B14F-4D97-AF65-F5344CB8AC3E}">
        <p14:creationId xmlns:p14="http://schemas.microsoft.com/office/powerpoint/2010/main" val="2280244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Cues: click here, add to cart, check out</a:t>
            </a:r>
          </a:p>
          <a:p>
            <a:r>
              <a:rPr lang="en-GB" dirty="0"/>
              <a:t>Affordances: door handle push pull</a:t>
            </a:r>
          </a:p>
          <a:p>
            <a:r>
              <a:rPr lang="en-GB" dirty="0"/>
              <a:t>Metaphor: e.g. save, file folders, delete bin, email envelope</a:t>
            </a:r>
          </a:p>
          <a:p>
            <a:r>
              <a:rPr lang="en-GB" dirty="0"/>
              <a:t>Pt 4: remember that you bring your experience to the current interaction. </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17</a:t>
            </a:fld>
            <a:endParaRPr lang="en-GB"/>
          </a:p>
        </p:txBody>
      </p:sp>
    </p:spTree>
    <p:extLst>
      <p:ext uri="{BB962C8B-B14F-4D97-AF65-F5344CB8AC3E}">
        <p14:creationId xmlns:p14="http://schemas.microsoft.com/office/powerpoint/2010/main" val="1710413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window lift switch lifts the front left window? It’s because of mapping</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18</a:t>
            </a:fld>
            <a:endParaRPr lang="en-GB"/>
          </a:p>
        </p:txBody>
      </p:sp>
    </p:spTree>
    <p:extLst>
      <p:ext uri="{BB962C8B-B14F-4D97-AF65-F5344CB8AC3E}">
        <p14:creationId xmlns:p14="http://schemas.microsoft.com/office/powerpoint/2010/main" val="2276163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35089-3E3C-131C-DB48-0691CBE9E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5A094-EF58-C539-6C69-004957B1F8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7F2DF-9F2C-AA2A-0432-A5ABCEABC336}"/>
              </a:ext>
            </a:extLst>
          </p:cNvPr>
          <p:cNvSpPr>
            <a:spLocks noGrp="1"/>
          </p:cNvSpPr>
          <p:nvPr>
            <p:ph type="body" idx="1"/>
          </p:nvPr>
        </p:nvSpPr>
        <p:spPr/>
        <p:txBody>
          <a:bodyPr/>
          <a:lstStyle/>
          <a:p>
            <a:r>
              <a:rPr lang="en-GB" dirty="0"/>
              <a:t>Which window lift switch lifts the front left window? It’s because of mapping</a:t>
            </a:r>
          </a:p>
          <a:p>
            <a:endParaRPr lang="en-GB" dirty="0"/>
          </a:p>
        </p:txBody>
      </p:sp>
      <p:sp>
        <p:nvSpPr>
          <p:cNvPr id="4" name="Date Placeholder 3">
            <a:extLst>
              <a:ext uri="{FF2B5EF4-FFF2-40B4-BE49-F238E27FC236}">
                <a16:creationId xmlns:a16="http://schemas.microsoft.com/office/drawing/2014/main" id="{3E0B250E-1005-02EB-6BEE-076936F41B57}"/>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10BD1C2F-26E4-53B5-4CD4-402B3680AF39}"/>
              </a:ext>
            </a:extLst>
          </p:cNvPr>
          <p:cNvSpPr>
            <a:spLocks noGrp="1"/>
          </p:cNvSpPr>
          <p:nvPr>
            <p:ph type="sldNum" sz="quarter" idx="11"/>
          </p:nvPr>
        </p:nvSpPr>
        <p:spPr/>
        <p:txBody>
          <a:bodyPr/>
          <a:lstStyle/>
          <a:p>
            <a:fld id="{7DB9E1F4-77C1-461E-ABFF-BFE7DD57AFD2}" type="slidenum">
              <a:rPr lang="en-GB" smtClean="0"/>
              <a:t>19</a:t>
            </a:fld>
            <a:endParaRPr lang="en-GB"/>
          </a:p>
        </p:txBody>
      </p:sp>
    </p:spTree>
    <p:extLst>
      <p:ext uri="{BB962C8B-B14F-4D97-AF65-F5344CB8AC3E}">
        <p14:creationId xmlns:p14="http://schemas.microsoft.com/office/powerpoint/2010/main" val="4107709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E69F4-2848-2915-55C6-A3429BF61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C4611-FAD1-580E-CCD4-7DA6D1F01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6B24A-E940-E31F-4046-E056AF8AAFB2}"/>
              </a:ext>
            </a:extLst>
          </p:cNvPr>
          <p:cNvSpPr>
            <a:spLocks noGrp="1"/>
          </p:cNvSpPr>
          <p:nvPr>
            <p:ph type="body" idx="1"/>
          </p:nvPr>
        </p:nvSpPr>
        <p:spPr/>
        <p:txBody>
          <a:bodyPr/>
          <a:lstStyle/>
          <a:p>
            <a:r>
              <a:rPr lang="en-GB" dirty="0"/>
              <a:t>Which window lift switch lifts the front left window? It’s because of mapping</a:t>
            </a:r>
          </a:p>
          <a:p>
            <a:endParaRPr lang="en-GB" dirty="0"/>
          </a:p>
        </p:txBody>
      </p:sp>
      <p:sp>
        <p:nvSpPr>
          <p:cNvPr id="4" name="Date Placeholder 3">
            <a:extLst>
              <a:ext uri="{FF2B5EF4-FFF2-40B4-BE49-F238E27FC236}">
                <a16:creationId xmlns:a16="http://schemas.microsoft.com/office/drawing/2014/main" id="{8387C944-A7E4-AA06-910C-90C6AED12C2D}"/>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1A44A78D-AEC4-69D6-F6B9-D10AD6E45830}"/>
              </a:ext>
            </a:extLst>
          </p:cNvPr>
          <p:cNvSpPr>
            <a:spLocks noGrp="1"/>
          </p:cNvSpPr>
          <p:nvPr>
            <p:ph type="sldNum" sz="quarter" idx="11"/>
          </p:nvPr>
        </p:nvSpPr>
        <p:spPr/>
        <p:txBody>
          <a:bodyPr/>
          <a:lstStyle/>
          <a:p>
            <a:fld id="{7DB9E1F4-77C1-461E-ABFF-BFE7DD57AFD2}" type="slidenum">
              <a:rPr lang="en-GB" smtClean="0"/>
              <a:t>20</a:t>
            </a:fld>
            <a:endParaRPr lang="en-GB"/>
          </a:p>
        </p:txBody>
      </p:sp>
    </p:spTree>
    <p:extLst>
      <p:ext uri="{BB962C8B-B14F-4D97-AF65-F5344CB8AC3E}">
        <p14:creationId xmlns:p14="http://schemas.microsoft.com/office/powerpoint/2010/main" val="2324194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9D9E6-6194-6CE9-1C17-6A35331BB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F3D65-E7FA-F3D3-8A3E-03DABE1CD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F8991-80B3-4AEF-2C60-6EB6EDDA26F4}"/>
              </a:ext>
            </a:extLst>
          </p:cNvPr>
          <p:cNvSpPr>
            <a:spLocks noGrp="1"/>
          </p:cNvSpPr>
          <p:nvPr>
            <p:ph type="body" idx="1"/>
          </p:nvPr>
        </p:nvSpPr>
        <p:spPr/>
        <p:txBody>
          <a:bodyPr/>
          <a:lstStyle/>
          <a:p>
            <a:r>
              <a:rPr lang="en-GB" dirty="0"/>
              <a:t>Which window lift switch lifts the front left window? It’s because of mapping</a:t>
            </a:r>
          </a:p>
          <a:p>
            <a:endParaRPr lang="en-GB" dirty="0"/>
          </a:p>
        </p:txBody>
      </p:sp>
      <p:sp>
        <p:nvSpPr>
          <p:cNvPr id="4" name="Date Placeholder 3">
            <a:extLst>
              <a:ext uri="{FF2B5EF4-FFF2-40B4-BE49-F238E27FC236}">
                <a16:creationId xmlns:a16="http://schemas.microsoft.com/office/drawing/2014/main" id="{EDB8B05C-03B9-0DCE-1E83-A7D78EF89D16}"/>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F9F340A4-704E-64AD-98C5-8F7C6E70CFF6}"/>
              </a:ext>
            </a:extLst>
          </p:cNvPr>
          <p:cNvSpPr>
            <a:spLocks noGrp="1"/>
          </p:cNvSpPr>
          <p:nvPr>
            <p:ph type="sldNum" sz="quarter" idx="11"/>
          </p:nvPr>
        </p:nvSpPr>
        <p:spPr/>
        <p:txBody>
          <a:bodyPr/>
          <a:lstStyle/>
          <a:p>
            <a:fld id="{7DB9E1F4-77C1-461E-ABFF-BFE7DD57AFD2}" type="slidenum">
              <a:rPr lang="en-GB" smtClean="0"/>
              <a:t>21</a:t>
            </a:fld>
            <a:endParaRPr lang="en-GB"/>
          </a:p>
        </p:txBody>
      </p:sp>
    </p:spTree>
    <p:extLst>
      <p:ext uri="{BB962C8B-B14F-4D97-AF65-F5344CB8AC3E}">
        <p14:creationId xmlns:p14="http://schemas.microsoft.com/office/powerpoint/2010/main" val="1155267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3E499-97AE-1F37-8FD2-E3682BD860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9A82B-886F-A8E0-B349-4488427B5C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3C6EC5-5E87-6B7A-5807-102DC503DD6A}"/>
              </a:ext>
            </a:extLst>
          </p:cNvPr>
          <p:cNvSpPr>
            <a:spLocks noGrp="1"/>
          </p:cNvSpPr>
          <p:nvPr>
            <p:ph type="body" idx="1"/>
          </p:nvPr>
        </p:nvSpPr>
        <p:spPr/>
        <p:txBody>
          <a:bodyPr/>
          <a:lstStyle/>
          <a:p>
            <a:r>
              <a:rPr lang="en-GB" dirty="0"/>
              <a:t>Attention:</a:t>
            </a:r>
            <a:r>
              <a:rPr lang="en-GB" baseline="0" dirty="0"/>
              <a:t> </a:t>
            </a:r>
            <a:r>
              <a:rPr lang="en-GB" dirty="0"/>
              <a:t>How a person directs attention when acquiring and processing information has a fundamental impact on SA</a:t>
            </a:r>
          </a:p>
          <a:p>
            <a:r>
              <a:rPr lang="en-GB" dirty="0"/>
              <a:t>May be affected by:</a:t>
            </a:r>
            <a:endParaRPr lang="en-US" dirty="0"/>
          </a:p>
          <a:p>
            <a:pPr lvl="1"/>
            <a:r>
              <a:rPr lang="en-GB" dirty="0"/>
              <a:t>Operator experience</a:t>
            </a:r>
          </a:p>
          <a:p>
            <a:pPr lvl="1"/>
            <a:r>
              <a:rPr lang="en-GB" dirty="0"/>
              <a:t>Operator understanding of the system</a:t>
            </a:r>
          </a:p>
          <a:p>
            <a:pPr lvl="1"/>
            <a:r>
              <a:rPr lang="en-GB" dirty="0"/>
              <a:t>Physical characteristics of the environment</a:t>
            </a:r>
            <a:endParaRPr lang="en-US" dirty="0"/>
          </a:p>
          <a:p>
            <a:endParaRPr lang="en-GB" dirty="0"/>
          </a:p>
          <a:p>
            <a:r>
              <a:rPr lang="en-GB" dirty="0"/>
              <a:t>Perception</a:t>
            </a:r>
          </a:p>
          <a:p>
            <a:r>
              <a:rPr lang="en-GB" dirty="0"/>
              <a:t>A critical component of SA</a:t>
            </a:r>
          </a:p>
          <a:p>
            <a:r>
              <a:rPr lang="en-GB" dirty="0"/>
              <a:t>Detection, identification and recognition</a:t>
            </a:r>
          </a:p>
          <a:p>
            <a:r>
              <a:rPr lang="en-GB" dirty="0"/>
              <a:t>May be affected by:</a:t>
            </a:r>
            <a:endParaRPr lang="en-US" dirty="0"/>
          </a:p>
          <a:p>
            <a:pPr lvl="1"/>
            <a:r>
              <a:rPr lang="en-GB" dirty="0"/>
              <a:t>Experience and expectations</a:t>
            </a:r>
          </a:p>
          <a:p>
            <a:pPr lvl="1"/>
            <a:r>
              <a:rPr lang="en-GB" dirty="0"/>
              <a:t>Long term memory (e.g. expert behaviour)</a:t>
            </a:r>
            <a:endParaRPr lang="en-US" dirty="0"/>
          </a:p>
          <a:p>
            <a:pPr lvl="1"/>
            <a:r>
              <a:rPr lang="en-GB" dirty="0"/>
              <a:t>NB errors at perceptual level are common</a:t>
            </a:r>
            <a:endParaRPr lang="en-US" dirty="0"/>
          </a:p>
          <a:p>
            <a:r>
              <a:rPr lang="en-GB" dirty="0"/>
              <a:t>Memory</a:t>
            </a:r>
          </a:p>
          <a:p>
            <a:pPr>
              <a:lnSpc>
                <a:spcPct val="80000"/>
              </a:lnSpc>
            </a:pPr>
            <a:r>
              <a:rPr lang="en-GB" sz="2400" dirty="0"/>
              <a:t>Limits of working memory pose a constraint on SA</a:t>
            </a:r>
          </a:p>
          <a:p>
            <a:pPr>
              <a:lnSpc>
                <a:spcPct val="80000"/>
              </a:lnSpc>
            </a:pPr>
            <a:r>
              <a:rPr lang="en-GB" sz="2400" dirty="0"/>
              <a:t>Strategies used by operators to reduce the working memory load include (</a:t>
            </a:r>
            <a:r>
              <a:rPr lang="en-GB" sz="2400" dirty="0" err="1"/>
              <a:t>Durso</a:t>
            </a:r>
            <a:r>
              <a:rPr lang="en-GB" sz="2400" dirty="0"/>
              <a:t> and </a:t>
            </a:r>
            <a:r>
              <a:rPr lang="en-GB" sz="2400" dirty="0" err="1"/>
              <a:t>Gronlund</a:t>
            </a:r>
            <a:r>
              <a:rPr lang="en-GB" sz="2400" dirty="0"/>
              <a:t>, 1999):</a:t>
            </a:r>
            <a:endParaRPr lang="en-US" sz="2400" dirty="0"/>
          </a:p>
          <a:p>
            <a:pPr lvl="1">
              <a:lnSpc>
                <a:spcPct val="80000"/>
              </a:lnSpc>
            </a:pPr>
            <a:r>
              <a:rPr lang="en-GB" sz="2000" dirty="0"/>
              <a:t>Use of meaningful chunks, </a:t>
            </a:r>
          </a:p>
          <a:p>
            <a:pPr lvl="1">
              <a:lnSpc>
                <a:spcPct val="80000"/>
              </a:lnSpc>
            </a:pPr>
            <a:r>
              <a:rPr lang="en-GB" sz="2000" dirty="0"/>
              <a:t>Information prioritisation</a:t>
            </a:r>
          </a:p>
          <a:p>
            <a:pPr lvl="1">
              <a:lnSpc>
                <a:spcPct val="80000"/>
              </a:lnSpc>
            </a:pPr>
            <a:r>
              <a:rPr lang="en-GB" sz="2000" dirty="0"/>
              <a:t>‘</a:t>
            </a:r>
            <a:r>
              <a:rPr lang="en-GB" sz="2000" dirty="0" err="1"/>
              <a:t>gistification</a:t>
            </a:r>
            <a:r>
              <a:rPr lang="en-GB" sz="2000" dirty="0"/>
              <a:t>’ of information</a:t>
            </a:r>
            <a:endParaRPr lang="en-US" sz="2000" dirty="0"/>
          </a:p>
          <a:p>
            <a:pPr>
              <a:lnSpc>
                <a:spcPct val="80000"/>
              </a:lnSpc>
            </a:pPr>
            <a:r>
              <a:rPr lang="en-GB" sz="2400" dirty="0"/>
              <a:t>There is a correlation between LTM and SA at expert level</a:t>
            </a:r>
          </a:p>
          <a:p>
            <a:pPr>
              <a:lnSpc>
                <a:spcPct val="80000"/>
              </a:lnSpc>
            </a:pPr>
            <a:r>
              <a:rPr lang="en-GB" sz="2400" dirty="0"/>
              <a:t>Experienced operators develop internal models of the systems they operate and of the environments in which they operate</a:t>
            </a:r>
          </a:p>
          <a:p>
            <a:pPr>
              <a:lnSpc>
                <a:spcPct val="80000"/>
              </a:lnSpc>
            </a:pPr>
            <a:r>
              <a:rPr lang="en-GB" sz="2400" dirty="0"/>
              <a:t>Workload: interrelated, independent: high/high; high low; low</a:t>
            </a:r>
            <a:r>
              <a:rPr lang="en-GB" sz="2400" baseline="0" dirty="0"/>
              <a:t> </a:t>
            </a:r>
            <a:r>
              <a:rPr lang="en-GB" sz="2400" baseline="0" dirty="0" err="1"/>
              <a:t>low</a:t>
            </a:r>
            <a:r>
              <a:rPr lang="en-GB" sz="2400" baseline="0" dirty="0"/>
              <a:t>; low high</a:t>
            </a:r>
          </a:p>
          <a:p>
            <a:pPr>
              <a:lnSpc>
                <a:spcPct val="80000"/>
              </a:lnSpc>
            </a:pPr>
            <a:endParaRPr lang="en-GB" sz="2400" baseline="0" dirty="0"/>
          </a:p>
          <a:p>
            <a:pPr>
              <a:lnSpc>
                <a:spcPct val="80000"/>
              </a:lnSpc>
            </a:pPr>
            <a:r>
              <a:rPr lang="en-GB" sz="2400" baseline="0" dirty="0"/>
              <a:t>Measurement: </a:t>
            </a:r>
          </a:p>
          <a:p>
            <a:pPr>
              <a:lnSpc>
                <a:spcPct val="80000"/>
              </a:lnSpc>
            </a:pPr>
            <a:r>
              <a:rPr lang="en-GB" sz="2400" baseline="0" dirty="0"/>
              <a:t>Process indices; subjective techniques; questionnaires; behavioural measures; performance measures</a:t>
            </a:r>
            <a:endParaRPr lang="en-US" sz="2400" dirty="0"/>
          </a:p>
          <a:p>
            <a:endParaRPr lang="en-GB" dirty="0"/>
          </a:p>
          <a:p>
            <a:endParaRPr lang="en-GB" dirty="0"/>
          </a:p>
        </p:txBody>
      </p:sp>
      <p:sp>
        <p:nvSpPr>
          <p:cNvPr id="4" name="Date Placeholder 3">
            <a:extLst>
              <a:ext uri="{FF2B5EF4-FFF2-40B4-BE49-F238E27FC236}">
                <a16:creationId xmlns:a16="http://schemas.microsoft.com/office/drawing/2014/main" id="{193F0145-C853-8739-6D51-743EB2B3D516}"/>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D04A0C7-A22A-1C9F-628C-87B311BBBE9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365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1A13A-AEA2-D33B-0DCF-DB4671634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2C954-29DF-9222-1656-893B3B033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18E71-B977-518A-B929-992F307ABF6E}"/>
              </a:ext>
            </a:extLst>
          </p:cNvPr>
          <p:cNvSpPr>
            <a:spLocks noGrp="1"/>
          </p:cNvSpPr>
          <p:nvPr>
            <p:ph type="body" idx="1"/>
          </p:nvPr>
        </p:nvSpPr>
        <p:spPr/>
        <p:txBody>
          <a:bodyPr/>
          <a:lstStyle/>
          <a:p>
            <a:r>
              <a:rPr lang="en-GB" dirty="0"/>
              <a:t>Which window lift switch lifts the front left window? It’s because of mapping</a:t>
            </a:r>
          </a:p>
          <a:p>
            <a:endParaRPr lang="en-GB" dirty="0"/>
          </a:p>
        </p:txBody>
      </p:sp>
      <p:sp>
        <p:nvSpPr>
          <p:cNvPr id="4" name="Date Placeholder 3">
            <a:extLst>
              <a:ext uri="{FF2B5EF4-FFF2-40B4-BE49-F238E27FC236}">
                <a16:creationId xmlns:a16="http://schemas.microsoft.com/office/drawing/2014/main" id="{80CE9216-6441-E2C9-53CD-DFC9CC1784F5}"/>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44B8CDCD-E1BB-D4A5-7496-A1620A13D88A}"/>
              </a:ext>
            </a:extLst>
          </p:cNvPr>
          <p:cNvSpPr>
            <a:spLocks noGrp="1"/>
          </p:cNvSpPr>
          <p:nvPr>
            <p:ph type="sldNum" sz="quarter" idx="11"/>
          </p:nvPr>
        </p:nvSpPr>
        <p:spPr/>
        <p:txBody>
          <a:bodyPr/>
          <a:lstStyle/>
          <a:p>
            <a:fld id="{7DB9E1F4-77C1-461E-ABFF-BFE7DD57AFD2}" type="slidenum">
              <a:rPr lang="en-GB" smtClean="0"/>
              <a:t>22</a:t>
            </a:fld>
            <a:endParaRPr lang="en-GB"/>
          </a:p>
        </p:txBody>
      </p:sp>
    </p:spTree>
    <p:extLst>
      <p:ext uri="{BB962C8B-B14F-4D97-AF65-F5344CB8AC3E}">
        <p14:creationId xmlns:p14="http://schemas.microsoft.com/office/powerpoint/2010/main" val="164101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Light switches – bottom on (opposite in US)</a:t>
            </a:r>
          </a:p>
          <a:p>
            <a:r>
              <a:rPr lang="en-GB" dirty="0"/>
              <a:t>Clockwise increase</a:t>
            </a:r>
          </a:p>
          <a:p>
            <a:r>
              <a:rPr lang="en-GB" dirty="0"/>
              <a:t>Forwards increase</a:t>
            </a:r>
          </a:p>
          <a:p>
            <a:r>
              <a:rPr lang="en-GB" dirty="0"/>
              <a:t>Up increase</a:t>
            </a:r>
          </a:p>
          <a:p>
            <a:r>
              <a:rPr lang="en-GB" dirty="0"/>
              <a:t>Issue: </a:t>
            </a:r>
            <a:r>
              <a:rPr lang="en-GB" dirty="0" err="1"/>
              <a:t>ipad</a:t>
            </a:r>
            <a:r>
              <a:rPr lang="en-GB" dirty="0"/>
              <a:t> volume button in landscape</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23</a:t>
            </a:fld>
            <a:endParaRPr lang="en-GB"/>
          </a:p>
        </p:txBody>
      </p:sp>
    </p:spTree>
    <p:extLst>
      <p:ext uri="{BB962C8B-B14F-4D97-AF65-F5344CB8AC3E}">
        <p14:creationId xmlns:p14="http://schemas.microsoft.com/office/powerpoint/2010/main" val="2424064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Cue: labels</a:t>
            </a:r>
          </a:p>
          <a:p>
            <a:r>
              <a:rPr lang="en-GB" dirty="0"/>
              <a:t>Affordances: properties of an object that determine how it should be used</a:t>
            </a:r>
          </a:p>
          <a:p>
            <a:r>
              <a:rPr lang="en-GB" dirty="0"/>
              <a:t>Constraints: restrictions on how an object can be used based on physical constraint, meaning, culture or logic</a:t>
            </a:r>
          </a:p>
          <a:p>
            <a:r>
              <a:rPr lang="en-GB" dirty="0"/>
              <a:t>Mappings: item maps to real world</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24</a:t>
            </a:fld>
            <a:endParaRPr lang="en-GB"/>
          </a:p>
        </p:txBody>
      </p:sp>
    </p:spTree>
    <p:extLst>
      <p:ext uri="{BB962C8B-B14F-4D97-AF65-F5344CB8AC3E}">
        <p14:creationId xmlns:p14="http://schemas.microsoft.com/office/powerpoint/2010/main" val="2069754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could we improve this? </a:t>
            </a:r>
          </a:p>
          <a:p>
            <a:r>
              <a:rPr lang="en-GB" dirty="0"/>
              <a:t>Cue – label</a:t>
            </a:r>
          </a:p>
          <a:p>
            <a:r>
              <a:rPr lang="en-GB" dirty="0"/>
              <a:t>Training</a:t>
            </a:r>
          </a:p>
          <a:p>
            <a:r>
              <a:rPr lang="en-GB" dirty="0"/>
              <a:t>Change design (by educating designer)</a:t>
            </a:r>
          </a:p>
          <a:p>
            <a:r>
              <a:rPr lang="en-GB" dirty="0"/>
              <a:t>{bicycles are usually fairly transparent – easy to see the components so easy to develop MM – our MM tend to be more complete and accurate for simple and transparent objects than more complex/not transparent – we can understand causal relationships on simple/transparent. When things are hidden, we have </a:t>
            </a:r>
            <a:r>
              <a:rPr lang="en-GB"/>
              <a:t>to hypothesise)</a:t>
            </a:r>
            <a:endParaRPr lang="en-GB" dirty="0"/>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25</a:t>
            </a:fld>
            <a:endParaRPr lang="en-GB"/>
          </a:p>
        </p:txBody>
      </p:sp>
    </p:spTree>
    <p:extLst>
      <p:ext uri="{BB962C8B-B14F-4D97-AF65-F5344CB8AC3E}">
        <p14:creationId xmlns:p14="http://schemas.microsoft.com/office/powerpoint/2010/main" val="53842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Save: “autosave” is disconcerting – especially when there is no option to click save (as our mental model is to hit save). Also, floppy disc was a nice image when we used floppy discs, but it’s still okay as it’s consistent and people have learnt that this means save – they bring their experience on all software to your software. </a:t>
            </a:r>
          </a:p>
          <a:p>
            <a:r>
              <a:rPr lang="en-GB" dirty="0"/>
              <a:t>Back button – does it always go back to the previous page? Not necessarily if you’re in the middle of a transaction…</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26</a:t>
            </a:fld>
            <a:endParaRPr lang="en-GB"/>
          </a:p>
        </p:txBody>
      </p:sp>
    </p:spTree>
    <p:extLst>
      <p:ext uri="{BB962C8B-B14F-4D97-AF65-F5344CB8AC3E}">
        <p14:creationId xmlns:p14="http://schemas.microsoft.com/office/powerpoint/2010/main" val="2076576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Several of them are mixtures and/or depend on expertise.</a:t>
            </a:r>
          </a:p>
          <a:p>
            <a:pPr lvl="1">
              <a:buClr>
                <a:srgbClr val="003366"/>
              </a:buClr>
              <a:buFont typeface="Arial" panose="020B0604020202020204" pitchFamily="34" charset="0"/>
              <a:buChar char="•"/>
            </a:pPr>
            <a:r>
              <a:rPr lang="en-GB" kern="0" dirty="0">
                <a:solidFill>
                  <a:schemeClr val="tx2"/>
                </a:solidFill>
              </a:rPr>
              <a:t>Riding a bike – skill </a:t>
            </a:r>
          </a:p>
          <a:p>
            <a:pPr lvl="1">
              <a:buClr>
                <a:srgbClr val="003366"/>
              </a:buClr>
              <a:buFont typeface="Arial" panose="020B0604020202020204" pitchFamily="34" charset="0"/>
              <a:buChar char="•"/>
            </a:pPr>
            <a:r>
              <a:rPr lang="en-GB" kern="0" dirty="0">
                <a:solidFill>
                  <a:schemeClr val="tx2"/>
                </a:solidFill>
              </a:rPr>
              <a:t>Driving a car (as an experienced driver) – skill, but also rule</a:t>
            </a:r>
          </a:p>
          <a:p>
            <a:pPr lvl="1">
              <a:buClr>
                <a:srgbClr val="003366"/>
              </a:buClr>
              <a:buFont typeface="Arial" panose="020B0604020202020204" pitchFamily="34" charset="0"/>
              <a:buChar char="•"/>
            </a:pPr>
            <a:r>
              <a:rPr lang="en-GB" kern="0" dirty="0">
                <a:solidFill>
                  <a:schemeClr val="tx2"/>
                </a:solidFill>
              </a:rPr>
              <a:t>Doing algebra - knowledge</a:t>
            </a:r>
          </a:p>
          <a:p>
            <a:pPr lvl="1">
              <a:buClr>
                <a:srgbClr val="003366"/>
              </a:buClr>
              <a:buFont typeface="Arial" panose="020B0604020202020204" pitchFamily="34" charset="0"/>
              <a:buChar char="•"/>
            </a:pPr>
            <a:r>
              <a:rPr lang="en-GB" kern="0" dirty="0">
                <a:solidFill>
                  <a:schemeClr val="tx2"/>
                </a:solidFill>
              </a:rPr>
              <a:t>Completing your Cognitive Ergonomics in Design coursework (!) -knowledge</a:t>
            </a:r>
          </a:p>
          <a:p>
            <a:pPr lvl="1">
              <a:buClr>
                <a:srgbClr val="003366"/>
              </a:buClr>
              <a:buFont typeface="Arial" panose="020B0604020202020204" pitchFamily="34" charset="0"/>
              <a:buChar char="•"/>
            </a:pPr>
            <a:r>
              <a:rPr lang="en-GB" kern="0" dirty="0">
                <a:solidFill>
                  <a:schemeClr val="tx2"/>
                </a:solidFill>
              </a:rPr>
              <a:t>Typing - skill</a:t>
            </a:r>
          </a:p>
          <a:p>
            <a:pPr lvl="1">
              <a:buClr>
                <a:srgbClr val="003366"/>
              </a:buClr>
              <a:buFont typeface="Arial" panose="020B0604020202020204" pitchFamily="34" charset="0"/>
              <a:buChar char="•"/>
            </a:pPr>
            <a:r>
              <a:rPr lang="en-GB" kern="0" dirty="0">
                <a:solidFill>
                  <a:schemeClr val="tx2"/>
                </a:solidFill>
              </a:rPr>
              <a:t>Evacuating a building when the fire alarm sounds - rule</a:t>
            </a:r>
          </a:p>
          <a:p>
            <a:pPr lvl="1">
              <a:buClr>
                <a:srgbClr val="003366"/>
              </a:buClr>
              <a:buFont typeface="Arial" panose="020B0604020202020204" pitchFamily="34" charset="0"/>
              <a:buChar char="•"/>
            </a:pPr>
            <a:r>
              <a:rPr lang="en-GB" kern="0" dirty="0">
                <a:solidFill>
                  <a:schemeClr val="tx2"/>
                </a:solidFill>
              </a:rPr>
              <a:t>Working out where to get a bus into Nottingham City Centre - knowledge</a:t>
            </a:r>
          </a:p>
          <a:p>
            <a:r>
              <a:rPr lang="en-GB" dirty="0"/>
              <a:t> </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28</a:t>
            </a:fld>
            <a:endParaRPr lang="en-GB"/>
          </a:p>
        </p:txBody>
      </p:sp>
    </p:spTree>
    <p:extLst>
      <p:ext uri="{BB962C8B-B14F-4D97-AF65-F5344CB8AC3E}">
        <p14:creationId xmlns:p14="http://schemas.microsoft.com/office/powerpoint/2010/main" val="1078545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Human memory is limited. </a:t>
            </a:r>
          </a:p>
          <a:p>
            <a:r>
              <a:rPr lang="en-GB" dirty="0"/>
              <a:t>Info in the world, e.g. signs, instructions, recognisable objects. </a:t>
            </a:r>
          </a:p>
          <a:p>
            <a:r>
              <a:rPr lang="en-GB" dirty="0"/>
              <a:t>Cultural constraint: you stop at red light</a:t>
            </a:r>
          </a:p>
          <a:p>
            <a:endParaRPr lang="en-GB" dirty="0"/>
          </a:p>
        </p:txBody>
      </p:sp>
      <p:sp>
        <p:nvSpPr>
          <p:cNvPr id="4" name="Date Placeholder 3"/>
          <p:cNvSpPr>
            <a:spLocks noGrp="1"/>
          </p:cNvSpPr>
          <p:nvPr>
            <p:ph type="dt" idx="1"/>
          </p:nvPr>
        </p:nvSpPr>
        <p:spPr/>
        <p:txBody>
          <a:bodyPr/>
          <a:lstStyle/>
          <a:p>
            <a:endParaRPr lang="en-GB"/>
          </a:p>
        </p:txBody>
      </p:sp>
      <p:sp>
        <p:nvSpPr>
          <p:cNvPr id="5" name="Slide Number Placeholder 4"/>
          <p:cNvSpPr>
            <a:spLocks noGrp="1"/>
          </p:cNvSpPr>
          <p:nvPr>
            <p:ph type="sldNum" sz="quarter" idx="5"/>
          </p:nvPr>
        </p:nvSpPr>
        <p:spPr/>
        <p:txBody>
          <a:bodyPr/>
          <a:lstStyle/>
          <a:p>
            <a:fld id="{7DB9E1F4-77C1-461E-ABFF-BFE7DD57AFD2}" type="slidenum">
              <a:rPr lang="en-GB" smtClean="0"/>
              <a:t>29</a:t>
            </a:fld>
            <a:endParaRPr lang="en-GB"/>
          </a:p>
        </p:txBody>
      </p:sp>
    </p:spTree>
    <p:extLst>
      <p:ext uri="{BB962C8B-B14F-4D97-AF65-F5344CB8AC3E}">
        <p14:creationId xmlns:p14="http://schemas.microsoft.com/office/powerpoint/2010/main" val="239561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Need to think:– is there enough of each to support successful task completion?</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30</a:t>
            </a:fld>
            <a:endParaRPr lang="en-GB"/>
          </a:p>
        </p:txBody>
      </p:sp>
    </p:spTree>
    <p:extLst>
      <p:ext uri="{BB962C8B-B14F-4D97-AF65-F5344CB8AC3E}">
        <p14:creationId xmlns:p14="http://schemas.microsoft.com/office/powerpoint/2010/main" val="3077186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Norman’s seven stages – highlights when designer’s mental model doesn’t match the user’s mental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Start at goals (not the world)</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31</a:t>
            </a:fld>
            <a:endParaRPr lang="en-GB"/>
          </a:p>
        </p:txBody>
      </p:sp>
    </p:spTree>
    <p:extLst>
      <p:ext uri="{BB962C8B-B14F-4D97-AF65-F5344CB8AC3E}">
        <p14:creationId xmlns:p14="http://schemas.microsoft.com/office/powerpoint/2010/main" val="4252776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Gestalt principles are based on the idea that humans try to simplify and organise complex images or designs, but arranging the parts into organised system. We are built to see structure and patterns to help us understand the environment. </a:t>
            </a:r>
          </a:p>
          <a:p>
            <a:endParaRPr lang="en-GB" dirty="0"/>
          </a:p>
          <a:p>
            <a:endParaRPr lang="en-GB" dirty="0"/>
          </a:p>
          <a:p>
            <a:r>
              <a:rPr lang="en-GB" dirty="0"/>
              <a:t>We perceive close objects as groups, e.g. this is three groups (not eight dots)</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32</a:t>
            </a:fld>
            <a:endParaRPr lang="en-GB"/>
          </a:p>
        </p:txBody>
      </p:sp>
    </p:spTree>
    <p:extLst>
      <p:ext uri="{BB962C8B-B14F-4D97-AF65-F5344CB8AC3E}">
        <p14:creationId xmlns:p14="http://schemas.microsoft.com/office/powerpoint/2010/main" val="264952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0CE99-5D2D-F517-A88A-BCD9A50E2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59ABF-01D5-A80F-3C33-73B5D9F18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5AECE9-3FD8-9D2A-5530-BFE5D0B12F0A}"/>
              </a:ext>
            </a:extLst>
          </p:cNvPr>
          <p:cNvSpPr>
            <a:spLocks noGrp="1"/>
          </p:cNvSpPr>
          <p:nvPr>
            <p:ph type="body" idx="1"/>
          </p:nvPr>
        </p:nvSpPr>
        <p:spPr/>
        <p:txBody>
          <a:bodyPr/>
          <a:lstStyle/>
          <a:p>
            <a:r>
              <a:rPr lang="en-GB" dirty="0"/>
              <a:t>Attention:</a:t>
            </a:r>
            <a:r>
              <a:rPr lang="en-GB" baseline="0" dirty="0"/>
              <a:t> </a:t>
            </a:r>
            <a:r>
              <a:rPr lang="en-GB" dirty="0"/>
              <a:t>How a person directs attention when acquiring and processing information has a fundamental impact on SA</a:t>
            </a:r>
          </a:p>
          <a:p>
            <a:r>
              <a:rPr lang="en-GB" dirty="0"/>
              <a:t>May be affected by:</a:t>
            </a:r>
            <a:endParaRPr lang="en-US" dirty="0"/>
          </a:p>
          <a:p>
            <a:pPr lvl="1"/>
            <a:r>
              <a:rPr lang="en-GB" dirty="0"/>
              <a:t>Operator experience</a:t>
            </a:r>
          </a:p>
          <a:p>
            <a:pPr lvl="1"/>
            <a:r>
              <a:rPr lang="en-GB" dirty="0"/>
              <a:t>Operator understanding of the system</a:t>
            </a:r>
          </a:p>
          <a:p>
            <a:pPr lvl="1"/>
            <a:r>
              <a:rPr lang="en-GB" dirty="0"/>
              <a:t>Physical characteristics of the environment</a:t>
            </a:r>
            <a:endParaRPr lang="en-US" dirty="0"/>
          </a:p>
          <a:p>
            <a:endParaRPr lang="en-GB" dirty="0"/>
          </a:p>
          <a:p>
            <a:r>
              <a:rPr lang="en-GB" dirty="0"/>
              <a:t>Perception</a:t>
            </a:r>
          </a:p>
          <a:p>
            <a:r>
              <a:rPr lang="en-GB" dirty="0"/>
              <a:t>A critical component of SA</a:t>
            </a:r>
          </a:p>
          <a:p>
            <a:r>
              <a:rPr lang="en-GB" dirty="0"/>
              <a:t>Detection, identification and recognition</a:t>
            </a:r>
          </a:p>
          <a:p>
            <a:r>
              <a:rPr lang="en-GB" dirty="0"/>
              <a:t>May be affected by:</a:t>
            </a:r>
            <a:endParaRPr lang="en-US" dirty="0"/>
          </a:p>
          <a:p>
            <a:pPr lvl="1"/>
            <a:r>
              <a:rPr lang="en-GB" dirty="0"/>
              <a:t>Experience and expectations</a:t>
            </a:r>
          </a:p>
          <a:p>
            <a:pPr lvl="1"/>
            <a:r>
              <a:rPr lang="en-GB" dirty="0"/>
              <a:t>Long term memory (e.g. expert behaviour)</a:t>
            </a:r>
            <a:endParaRPr lang="en-US" dirty="0"/>
          </a:p>
          <a:p>
            <a:pPr lvl="1"/>
            <a:r>
              <a:rPr lang="en-GB" dirty="0"/>
              <a:t>NB errors at perceptual level are common</a:t>
            </a:r>
            <a:endParaRPr lang="en-US" dirty="0"/>
          </a:p>
          <a:p>
            <a:r>
              <a:rPr lang="en-GB" dirty="0"/>
              <a:t>Memory</a:t>
            </a:r>
          </a:p>
          <a:p>
            <a:pPr>
              <a:lnSpc>
                <a:spcPct val="80000"/>
              </a:lnSpc>
            </a:pPr>
            <a:r>
              <a:rPr lang="en-GB" sz="2400" dirty="0"/>
              <a:t>Limits of working memory pose a constraint on SA</a:t>
            </a:r>
          </a:p>
          <a:p>
            <a:pPr>
              <a:lnSpc>
                <a:spcPct val="80000"/>
              </a:lnSpc>
            </a:pPr>
            <a:r>
              <a:rPr lang="en-GB" sz="2400" dirty="0"/>
              <a:t>Strategies used by operators to reduce the working memory load include (</a:t>
            </a:r>
            <a:r>
              <a:rPr lang="en-GB" sz="2400" dirty="0" err="1"/>
              <a:t>Durso</a:t>
            </a:r>
            <a:r>
              <a:rPr lang="en-GB" sz="2400" dirty="0"/>
              <a:t> and </a:t>
            </a:r>
            <a:r>
              <a:rPr lang="en-GB" sz="2400" dirty="0" err="1"/>
              <a:t>Gronlund</a:t>
            </a:r>
            <a:r>
              <a:rPr lang="en-GB" sz="2400" dirty="0"/>
              <a:t>, 1999):</a:t>
            </a:r>
            <a:endParaRPr lang="en-US" sz="2400" dirty="0"/>
          </a:p>
          <a:p>
            <a:pPr lvl="1">
              <a:lnSpc>
                <a:spcPct val="80000"/>
              </a:lnSpc>
            </a:pPr>
            <a:r>
              <a:rPr lang="en-GB" sz="2000" dirty="0"/>
              <a:t>Use of meaningful chunks, </a:t>
            </a:r>
          </a:p>
          <a:p>
            <a:pPr lvl="1">
              <a:lnSpc>
                <a:spcPct val="80000"/>
              </a:lnSpc>
            </a:pPr>
            <a:r>
              <a:rPr lang="en-GB" sz="2000" dirty="0"/>
              <a:t>Information prioritisation</a:t>
            </a:r>
          </a:p>
          <a:p>
            <a:pPr lvl="1">
              <a:lnSpc>
                <a:spcPct val="80000"/>
              </a:lnSpc>
            </a:pPr>
            <a:r>
              <a:rPr lang="en-GB" sz="2000" dirty="0"/>
              <a:t>‘</a:t>
            </a:r>
            <a:r>
              <a:rPr lang="en-GB" sz="2000" dirty="0" err="1"/>
              <a:t>gistification</a:t>
            </a:r>
            <a:r>
              <a:rPr lang="en-GB" sz="2000" dirty="0"/>
              <a:t>’ of information</a:t>
            </a:r>
            <a:endParaRPr lang="en-US" sz="2000" dirty="0"/>
          </a:p>
          <a:p>
            <a:pPr>
              <a:lnSpc>
                <a:spcPct val="80000"/>
              </a:lnSpc>
            </a:pPr>
            <a:r>
              <a:rPr lang="en-GB" sz="2400" dirty="0"/>
              <a:t>There is a correlation between LTM and SA at expert level</a:t>
            </a:r>
          </a:p>
          <a:p>
            <a:pPr>
              <a:lnSpc>
                <a:spcPct val="80000"/>
              </a:lnSpc>
            </a:pPr>
            <a:r>
              <a:rPr lang="en-GB" sz="2400" dirty="0"/>
              <a:t>Experienced operators develop internal models of the systems they operate and of the environments in which they operate</a:t>
            </a:r>
          </a:p>
          <a:p>
            <a:pPr>
              <a:lnSpc>
                <a:spcPct val="80000"/>
              </a:lnSpc>
            </a:pPr>
            <a:r>
              <a:rPr lang="en-GB" sz="2400" dirty="0"/>
              <a:t>Workload: interrelated, independent: high/high; high low; low</a:t>
            </a:r>
            <a:r>
              <a:rPr lang="en-GB" sz="2400" baseline="0" dirty="0"/>
              <a:t> </a:t>
            </a:r>
            <a:r>
              <a:rPr lang="en-GB" sz="2400" baseline="0" dirty="0" err="1"/>
              <a:t>low</a:t>
            </a:r>
            <a:r>
              <a:rPr lang="en-GB" sz="2400" baseline="0" dirty="0"/>
              <a:t>; low high</a:t>
            </a:r>
          </a:p>
          <a:p>
            <a:pPr>
              <a:lnSpc>
                <a:spcPct val="80000"/>
              </a:lnSpc>
            </a:pPr>
            <a:endParaRPr lang="en-GB" sz="2400" baseline="0" dirty="0"/>
          </a:p>
          <a:p>
            <a:pPr>
              <a:lnSpc>
                <a:spcPct val="80000"/>
              </a:lnSpc>
            </a:pPr>
            <a:r>
              <a:rPr lang="en-GB" sz="2400" baseline="0" dirty="0"/>
              <a:t>Measurement: </a:t>
            </a:r>
          </a:p>
          <a:p>
            <a:pPr>
              <a:lnSpc>
                <a:spcPct val="80000"/>
              </a:lnSpc>
            </a:pPr>
            <a:r>
              <a:rPr lang="en-GB" sz="2400" baseline="0" dirty="0"/>
              <a:t>Process indices; subjective techniques; questionnaires; behavioural measures; performance measures</a:t>
            </a:r>
            <a:endParaRPr lang="en-US" sz="2400" dirty="0"/>
          </a:p>
          <a:p>
            <a:endParaRPr lang="en-GB" dirty="0"/>
          </a:p>
          <a:p>
            <a:endParaRPr lang="en-GB" dirty="0"/>
          </a:p>
        </p:txBody>
      </p:sp>
      <p:sp>
        <p:nvSpPr>
          <p:cNvPr id="4" name="Date Placeholder 3">
            <a:extLst>
              <a:ext uri="{FF2B5EF4-FFF2-40B4-BE49-F238E27FC236}">
                <a16:creationId xmlns:a16="http://schemas.microsoft.com/office/drawing/2014/main" id="{D6C8467E-13B2-4B2C-24DC-830248CFD5D0}"/>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686D552-C0B9-3D4C-ED09-BD5990F8CBD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034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group things that are similar, e.g. triangles and circles (not six individual objects)</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33</a:t>
            </a:fld>
            <a:endParaRPr lang="en-GB"/>
          </a:p>
        </p:txBody>
      </p:sp>
    </p:spTree>
    <p:extLst>
      <p:ext uri="{BB962C8B-B14F-4D97-AF65-F5344CB8AC3E}">
        <p14:creationId xmlns:p14="http://schemas.microsoft.com/office/powerpoint/2010/main" val="3760623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close off incomplete objects</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34</a:t>
            </a:fld>
            <a:endParaRPr lang="en-GB"/>
          </a:p>
        </p:txBody>
      </p:sp>
    </p:spTree>
    <p:extLst>
      <p:ext uri="{BB962C8B-B14F-4D97-AF65-F5344CB8AC3E}">
        <p14:creationId xmlns:p14="http://schemas.microsoft.com/office/powerpoint/2010/main" val="923744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see continuity in designs</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35</a:t>
            </a:fld>
            <a:endParaRPr lang="en-GB"/>
          </a:p>
        </p:txBody>
      </p:sp>
    </p:spTree>
    <p:extLst>
      <p:ext uri="{BB962C8B-B14F-4D97-AF65-F5344CB8AC3E}">
        <p14:creationId xmlns:p14="http://schemas.microsoft.com/office/powerpoint/2010/main" val="1694653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Brain tries to simplify shapes. Will perceive symmetrical elements as part of a unified groups. See’s order in complexity. </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36</a:t>
            </a:fld>
            <a:endParaRPr lang="en-GB"/>
          </a:p>
        </p:txBody>
      </p:sp>
    </p:spTree>
    <p:extLst>
      <p:ext uri="{BB962C8B-B14F-4D97-AF65-F5344CB8AC3E}">
        <p14:creationId xmlns:p14="http://schemas.microsoft.com/office/powerpoint/2010/main" val="3798306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Figure ground – brain distinguishes between objects in foreground vs. background. </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37</a:t>
            </a:fld>
            <a:endParaRPr lang="en-GB"/>
          </a:p>
        </p:txBody>
      </p:sp>
    </p:spTree>
    <p:extLst>
      <p:ext uri="{BB962C8B-B14F-4D97-AF65-F5344CB8AC3E}">
        <p14:creationId xmlns:p14="http://schemas.microsoft.com/office/powerpoint/2010/main" val="1896808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Figure ground</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38</a:t>
            </a:fld>
            <a:endParaRPr lang="en-GB"/>
          </a:p>
        </p:txBody>
      </p:sp>
    </p:spTree>
    <p:extLst>
      <p:ext uri="{BB962C8B-B14F-4D97-AF65-F5344CB8AC3E}">
        <p14:creationId xmlns:p14="http://schemas.microsoft.com/office/powerpoint/2010/main" val="3388295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Closure – we “close” off the E/X to see the arrow (also possibly figure/ground)</a:t>
            </a:r>
          </a:p>
          <a:p>
            <a:r>
              <a:rPr lang="en-GB"/>
              <a:t>Similarity: “Fed” and “Ex”</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39</a:t>
            </a:fld>
            <a:endParaRPr lang="en-GB"/>
          </a:p>
        </p:txBody>
      </p:sp>
    </p:spTree>
    <p:extLst>
      <p:ext uri="{BB962C8B-B14F-4D97-AF65-F5344CB8AC3E}">
        <p14:creationId xmlns:p14="http://schemas.microsoft.com/office/powerpoint/2010/main" val="4062103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Closure – we perceive the animal as compete</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40</a:t>
            </a:fld>
            <a:endParaRPr lang="en-GB"/>
          </a:p>
        </p:txBody>
      </p:sp>
    </p:spTree>
    <p:extLst>
      <p:ext uri="{BB962C8B-B14F-4D97-AF65-F5344CB8AC3E}">
        <p14:creationId xmlns:p14="http://schemas.microsoft.com/office/powerpoint/2010/main" val="2046604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actually symmetry and order, in that it see order as 5 rings. But also, closure – untrained eye reads this as series of curves, but we see five rings. </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41</a:t>
            </a:fld>
            <a:endParaRPr lang="en-GB"/>
          </a:p>
        </p:txBody>
      </p:sp>
    </p:spTree>
    <p:extLst>
      <p:ext uri="{BB962C8B-B14F-4D97-AF65-F5344CB8AC3E}">
        <p14:creationId xmlns:p14="http://schemas.microsoft.com/office/powerpoint/2010/main" val="38912586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proximity</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42</a:t>
            </a:fld>
            <a:endParaRPr lang="en-GB"/>
          </a:p>
        </p:txBody>
      </p:sp>
    </p:spTree>
    <p:extLst>
      <p:ext uri="{BB962C8B-B14F-4D97-AF65-F5344CB8AC3E}">
        <p14:creationId xmlns:p14="http://schemas.microsoft.com/office/powerpoint/2010/main" val="2938385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7DAF1-E8D7-D4B3-4086-F4D2640EF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9BCE98-543B-B1D4-03CD-8FD72B7ADD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F7804-79C6-C5C6-9B9B-F6E167884E54}"/>
              </a:ext>
            </a:extLst>
          </p:cNvPr>
          <p:cNvSpPr>
            <a:spLocks noGrp="1"/>
          </p:cNvSpPr>
          <p:nvPr>
            <p:ph type="body" idx="1"/>
          </p:nvPr>
        </p:nvSpPr>
        <p:spPr/>
        <p:txBody>
          <a:bodyPr/>
          <a:lstStyle/>
          <a:p>
            <a:r>
              <a:rPr lang="en-GB" dirty="0"/>
              <a:t>Attention:</a:t>
            </a:r>
            <a:r>
              <a:rPr lang="en-GB" baseline="0" dirty="0"/>
              <a:t> </a:t>
            </a:r>
            <a:r>
              <a:rPr lang="en-GB" dirty="0"/>
              <a:t>How a person directs attention when acquiring and processing information has a fundamental impact on SA</a:t>
            </a:r>
          </a:p>
          <a:p>
            <a:r>
              <a:rPr lang="en-GB" dirty="0"/>
              <a:t>May be affected by:</a:t>
            </a:r>
            <a:endParaRPr lang="en-US" dirty="0"/>
          </a:p>
          <a:p>
            <a:pPr lvl="1"/>
            <a:r>
              <a:rPr lang="en-GB" dirty="0"/>
              <a:t>Operator experience</a:t>
            </a:r>
          </a:p>
          <a:p>
            <a:pPr lvl="1"/>
            <a:r>
              <a:rPr lang="en-GB" dirty="0"/>
              <a:t>Operator understanding of the system</a:t>
            </a:r>
          </a:p>
          <a:p>
            <a:pPr lvl="1"/>
            <a:r>
              <a:rPr lang="en-GB" dirty="0"/>
              <a:t>Physical characteristics of the environment</a:t>
            </a:r>
            <a:endParaRPr lang="en-US" dirty="0"/>
          </a:p>
          <a:p>
            <a:endParaRPr lang="en-GB" dirty="0"/>
          </a:p>
          <a:p>
            <a:r>
              <a:rPr lang="en-GB" dirty="0"/>
              <a:t>Perception</a:t>
            </a:r>
          </a:p>
          <a:p>
            <a:r>
              <a:rPr lang="en-GB" dirty="0"/>
              <a:t>A critical component of SA</a:t>
            </a:r>
          </a:p>
          <a:p>
            <a:r>
              <a:rPr lang="en-GB" dirty="0"/>
              <a:t>Detection, identification and recognition</a:t>
            </a:r>
          </a:p>
          <a:p>
            <a:r>
              <a:rPr lang="en-GB" dirty="0"/>
              <a:t>May be affected by:</a:t>
            </a:r>
            <a:endParaRPr lang="en-US" dirty="0"/>
          </a:p>
          <a:p>
            <a:pPr lvl="1"/>
            <a:r>
              <a:rPr lang="en-GB" dirty="0"/>
              <a:t>Experience and expectations</a:t>
            </a:r>
          </a:p>
          <a:p>
            <a:pPr lvl="1"/>
            <a:r>
              <a:rPr lang="en-GB" dirty="0"/>
              <a:t>Long term memory (e.g. expert behaviour)</a:t>
            </a:r>
            <a:endParaRPr lang="en-US" dirty="0"/>
          </a:p>
          <a:p>
            <a:pPr lvl="1"/>
            <a:r>
              <a:rPr lang="en-GB" dirty="0"/>
              <a:t>NB errors at perceptual level are common</a:t>
            </a:r>
            <a:endParaRPr lang="en-US" dirty="0"/>
          </a:p>
          <a:p>
            <a:r>
              <a:rPr lang="en-GB" dirty="0"/>
              <a:t>Memory</a:t>
            </a:r>
          </a:p>
          <a:p>
            <a:pPr>
              <a:lnSpc>
                <a:spcPct val="80000"/>
              </a:lnSpc>
            </a:pPr>
            <a:r>
              <a:rPr lang="en-GB" sz="2400" dirty="0"/>
              <a:t>Limits of working memory pose a constraint on SA</a:t>
            </a:r>
          </a:p>
          <a:p>
            <a:pPr>
              <a:lnSpc>
                <a:spcPct val="80000"/>
              </a:lnSpc>
            </a:pPr>
            <a:r>
              <a:rPr lang="en-GB" sz="2400" dirty="0"/>
              <a:t>Strategies used by operators to reduce the working memory load include (</a:t>
            </a:r>
            <a:r>
              <a:rPr lang="en-GB" sz="2400" dirty="0" err="1"/>
              <a:t>Durso</a:t>
            </a:r>
            <a:r>
              <a:rPr lang="en-GB" sz="2400" dirty="0"/>
              <a:t> and </a:t>
            </a:r>
            <a:r>
              <a:rPr lang="en-GB" sz="2400" dirty="0" err="1"/>
              <a:t>Gronlund</a:t>
            </a:r>
            <a:r>
              <a:rPr lang="en-GB" sz="2400" dirty="0"/>
              <a:t>, 1999):</a:t>
            </a:r>
            <a:endParaRPr lang="en-US" sz="2400" dirty="0"/>
          </a:p>
          <a:p>
            <a:pPr lvl="1">
              <a:lnSpc>
                <a:spcPct val="80000"/>
              </a:lnSpc>
            </a:pPr>
            <a:r>
              <a:rPr lang="en-GB" sz="2000" dirty="0"/>
              <a:t>Use of meaningful chunks, </a:t>
            </a:r>
          </a:p>
          <a:p>
            <a:pPr lvl="1">
              <a:lnSpc>
                <a:spcPct val="80000"/>
              </a:lnSpc>
            </a:pPr>
            <a:r>
              <a:rPr lang="en-GB" sz="2000" dirty="0"/>
              <a:t>Information prioritisation</a:t>
            </a:r>
          </a:p>
          <a:p>
            <a:pPr lvl="1">
              <a:lnSpc>
                <a:spcPct val="80000"/>
              </a:lnSpc>
            </a:pPr>
            <a:r>
              <a:rPr lang="en-GB" sz="2000" dirty="0"/>
              <a:t>‘</a:t>
            </a:r>
            <a:r>
              <a:rPr lang="en-GB" sz="2000" dirty="0" err="1"/>
              <a:t>gistification</a:t>
            </a:r>
            <a:r>
              <a:rPr lang="en-GB" sz="2000" dirty="0"/>
              <a:t>’ of information</a:t>
            </a:r>
            <a:endParaRPr lang="en-US" sz="2000" dirty="0"/>
          </a:p>
          <a:p>
            <a:pPr>
              <a:lnSpc>
                <a:spcPct val="80000"/>
              </a:lnSpc>
            </a:pPr>
            <a:r>
              <a:rPr lang="en-GB" sz="2400" dirty="0"/>
              <a:t>There is a correlation between LTM and SA at expert level</a:t>
            </a:r>
          </a:p>
          <a:p>
            <a:pPr>
              <a:lnSpc>
                <a:spcPct val="80000"/>
              </a:lnSpc>
            </a:pPr>
            <a:r>
              <a:rPr lang="en-GB" sz="2400" dirty="0"/>
              <a:t>Experienced operators develop internal models of the systems they operate and of the environments in which they operate</a:t>
            </a:r>
          </a:p>
          <a:p>
            <a:pPr>
              <a:lnSpc>
                <a:spcPct val="80000"/>
              </a:lnSpc>
            </a:pPr>
            <a:r>
              <a:rPr lang="en-GB" sz="2400" dirty="0"/>
              <a:t>Workload: interrelated, independent: high/high; high low; low</a:t>
            </a:r>
            <a:r>
              <a:rPr lang="en-GB" sz="2400" baseline="0" dirty="0"/>
              <a:t> </a:t>
            </a:r>
            <a:r>
              <a:rPr lang="en-GB" sz="2400" baseline="0" dirty="0" err="1"/>
              <a:t>low</a:t>
            </a:r>
            <a:r>
              <a:rPr lang="en-GB" sz="2400" baseline="0" dirty="0"/>
              <a:t>; low high</a:t>
            </a:r>
          </a:p>
          <a:p>
            <a:pPr>
              <a:lnSpc>
                <a:spcPct val="80000"/>
              </a:lnSpc>
            </a:pPr>
            <a:endParaRPr lang="en-GB" sz="2400" baseline="0" dirty="0"/>
          </a:p>
          <a:p>
            <a:pPr>
              <a:lnSpc>
                <a:spcPct val="80000"/>
              </a:lnSpc>
            </a:pPr>
            <a:r>
              <a:rPr lang="en-GB" sz="2400" baseline="0" dirty="0"/>
              <a:t>Measurement: </a:t>
            </a:r>
          </a:p>
          <a:p>
            <a:pPr>
              <a:lnSpc>
                <a:spcPct val="80000"/>
              </a:lnSpc>
            </a:pPr>
            <a:r>
              <a:rPr lang="en-GB" sz="2400" baseline="0" dirty="0"/>
              <a:t>Process indices; subjective techniques; questionnaires; behavioural measures; performance measures</a:t>
            </a:r>
            <a:endParaRPr lang="en-US" sz="2400" dirty="0"/>
          </a:p>
          <a:p>
            <a:endParaRPr lang="en-GB" dirty="0"/>
          </a:p>
          <a:p>
            <a:endParaRPr lang="en-GB" dirty="0"/>
          </a:p>
        </p:txBody>
      </p:sp>
      <p:sp>
        <p:nvSpPr>
          <p:cNvPr id="4" name="Date Placeholder 3">
            <a:extLst>
              <a:ext uri="{FF2B5EF4-FFF2-40B4-BE49-F238E27FC236}">
                <a16:creationId xmlns:a16="http://schemas.microsoft.com/office/drawing/2014/main" id="{29FACF84-46B4-C1E5-64CD-032C8ECCD694}"/>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7B53F23-EC94-19E8-DC31-0D40B613307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870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6E84F-C95A-1330-A13E-A1D7ADD0C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FC025-E1B8-0AE1-816A-1C80B0684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9744E-2D77-E996-22DB-97F04F879AC7}"/>
              </a:ext>
            </a:extLst>
          </p:cNvPr>
          <p:cNvSpPr>
            <a:spLocks noGrp="1"/>
          </p:cNvSpPr>
          <p:nvPr>
            <p:ph type="body" idx="1"/>
          </p:nvPr>
        </p:nvSpPr>
        <p:spPr/>
        <p:txBody>
          <a:bodyPr/>
          <a:lstStyle/>
          <a:p>
            <a:r>
              <a:rPr lang="en-GB" dirty="0"/>
              <a:t>Attention:</a:t>
            </a:r>
            <a:r>
              <a:rPr lang="en-GB" baseline="0" dirty="0"/>
              <a:t> </a:t>
            </a:r>
            <a:r>
              <a:rPr lang="en-GB" dirty="0"/>
              <a:t>How a person directs attention when acquiring and processing information has a fundamental impact on SA</a:t>
            </a:r>
          </a:p>
          <a:p>
            <a:r>
              <a:rPr lang="en-GB" dirty="0"/>
              <a:t>May be affected by:</a:t>
            </a:r>
            <a:endParaRPr lang="en-US" dirty="0"/>
          </a:p>
          <a:p>
            <a:pPr lvl="1"/>
            <a:r>
              <a:rPr lang="en-GB" dirty="0"/>
              <a:t>Operator experience</a:t>
            </a:r>
          </a:p>
          <a:p>
            <a:pPr lvl="1"/>
            <a:r>
              <a:rPr lang="en-GB" dirty="0"/>
              <a:t>Operator understanding of the system</a:t>
            </a:r>
          </a:p>
          <a:p>
            <a:pPr lvl="1"/>
            <a:r>
              <a:rPr lang="en-GB" dirty="0"/>
              <a:t>Physical characteristics of the environment</a:t>
            </a:r>
            <a:endParaRPr lang="en-US" dirty="0"/>
          </a:p>
          <a:p>
            <a:endParaRPr lang="en-GB" dirty="0"/>
          </a:p>
          <a:p>
            <a:r>
              <a:rPr lang="en-GB" dirty="0"/>
              <a:t>Perception</a:t>
            </a:r>
          </a:p>
          <a:p>
            <a:r>
              <a:rPr lang="en-GB" dirty="0"/>
              <a:t>A critical component of SA</a:t>
            </a:r>
          </a:p>
          <a:p>
            <a:r>
              <a:rPr lang="en-GB" dirty="0"/>
              <a:t>Detection, identification and recognition</a:t>
            </a:r>
          </a:p>
          <a:p>
            <a:r>
              <a:rPr lang="en-GB" dirty="0"/>
              <a:t>May be affected by:</a:t>
            </a:r>
            <a:endParaRPr lang="en-US" dirty="0"/>
          </a:p>
          <a:p>
            <a:pPr lvl="1"/>
            <a:r>
              <a:rPr lang="en-GB" dirty="0"/>
              <a:t>Experience and expectations</a:t>
            </a:r>
          </a:p>
          <a:p>
            <a:pPr lvl="1"/>
            <a:r>
              <a:rPr lang="en-GB" dirty="0"/>
              <a:t>Long term memory (e.g. expert behaviour)</a:t>
            </a:r>
            <a:endParaRPr lang="en-US" dirty="0"/>
          </a:p>
          <a:p>
            <a:pPr lvl="1"/>
            <a:r>
              <a:rPr lang="en-GB" dirty="0"/>
              <a:t>NB errors at perceptual level are common</a:t>
            </a:r>
            <a:endParaRPr lang="en-US" dirty="0"/>
          </a:p>
          <a:p>
            <a:r>
              <a:rPr lang="en-GB" dirty="0"/>
              <a:t>Memory</a:t>
            </a:r>
          </a:p>
          <a:p>
            <a:pPr>
              <a:lnSpc>
                <a:spcPct val="80000"/>
              </a:lnSpc>
            </a:pPr>
            <a:r>
              <a:rPr lang="en-GB" sz="2400" dirty="0"/>
              <a:t>Limits of working memory pose a constraint on SA</a:t>
            </a:r>
          </a:p>
          <a:p>
            <a:pPr>
              <a:lnSpc>
                <a:spcPct val="80000"/>
              </a:lnSpc>
            </a:pPr>
            <a:r>
              <a:rPr lang="en-GB" sz="2400" dirty="0"/>
              <a:t>Strategies used by operators to reduce the working memory load include (</a:t>
            </a:r>
            <a:r>
              <a:rPr lang="en-GB" sz="2400" dirty="0" err="1"/>
              <a:t>Durso</a:t>
            </a:r>
            <a:r>
              <a:rPr lang="en-GB" sz="2400" dirty="0"/>
              <a:t> and </a:t>
            </a:r>
            <a:r>
              <a:rPr lang="en-GB" sz="2400" dirty="0" err="1"/>
              <a:t>Gronlund</a:t>
            </a:r>
            <a:r>
              <a:rPr lang="en-GB" sz="2400" dirty="0"/>
              <a:t>, 1999):</a:t>
            </a:r>
            <a:endParaRPr lang="en-US" sz="2400" dirty="0"/>
          </a:p>
          <a:p>
            <a:pPr lvl="1">
              <a:lnSpc>
                <a:spcPct val="80000"/>
              </a:lnSpc>
            </a:pPr>
            <a:r>
              <a:rPr lang="en-GB" sz="2000" dirty="0"/>
              <a:t>Use of meaningful chunks, </a:t>
            </a:r>
          </a:p>
          <a:p>
            <a:pPr lvl="1">
              <a:lnSpc>
                <a:spcPct val="80000"/>
              </a:lnSpc>
            </a:pPr>
            <a:r>
              <a:rPr lang="en-GB" sz="2000" dirty="0"/>
              <a:t>Information prioritisation</a:t>
            </a:r>
          </a:p>
          <a:p>
            <a:pPr lvl="1">
              <a:lnSpc>
                <a:spcPct val="80000"/>
              </a:lnSpc>
            </a:pPr>
            <a:r>
              <a:rPr lang="en-GB" sz="2000" dirty="0"/>
              <a:t>‘</a:t>
            </a:r>
            <a:r>
              <a:rPr lang="en-GB" sz="2000" dirty="0" err="1"/>
              <a:t>gistification</a:t>
            </a:r>
            <a:r>
              <a:rPr lang="en-GB" sz="2000" dirty="0"/>
              <a:t>’ of information</a:t>
            </a:r>
            <a:endParaRPr lang="en-US" sz="2000" dirty="0"/>
          </a:p>
          <a:p>
            <a:pPr>
              <a:lnSpc>
                <a:spcPct val="80000"/>
              </a:lnSpc>
            </a:pPr>
            <a:r>
              <a:rPr lang="en-GB" sz="2400" dirty="0"/>
              <a:t>There is a correlation between LTM and SA at expert level</a:t>
            </a:r>
          </a:p>
          <a:p>
            <a:pPr>
              <a:lnSpc>
                <a:spcPct val="80000"/>
              </a:lnSpc>
            </a:pPr>
            <a:r>
              <a:rPr lang="en-GB" sz="2400" dirty="0"/>
              <a:t>Experienced operators develop internal models of the systems they operate and of the environments in which they operate</a:t>
            </a:r>
          </a:p>
          <a:p>
            <a:pPr>
              <a:lnSpc>
                <a:spcPct val="80000"/>
              </a:lnSpc>
            </a:pPr>
            <a:r>
              <a:rPr lang="en-GB" sz="2400" dirty="0"/>
              <a:t>Workload: interrelated, independent: high/high; high low; low</a:t>
            </a:r>
            <a:r>
              <a:rPr lang="en-GB" sz="2400" baseline="0" dirty="0"/>
              <a:t> </a:t>
            </a:r>
            <a:r>
              <a:rPr lang="en-GB" sz="2400" baseline="0" dirty="0" err="1"/>
              <a:t>low</a:t>
            </a:r>
            <a:r>
              <a:rPr lang="en-GB" sz="2400" baseline="0" dirty="0"/>
              <a:t>; low high</a:t>
            </a:r>
          </a:p>
          <a:p>
            <a:pPr>
              <a:lnSpc>
                <a:spcPct val="80000"/>
              </a:lnSpc>
            </a:pPr>
            <a:endParaRPr lang="en-GB" sz="2400" baseline="0" dirty="0"/>
          </a:p>
          <a:p>
            <a:pPr>
              <a:lnSpc>
                <a:spcPct val="80000"/>
              </a:lnSpc>
            </a:pPr>
            <a:r>
              <a:rPr lang="en-GB" sz="2400" baseline="0" dirty="0"/>
              <a:t>Measurement: </a:t>
            </a:r>
          </a:p>
          <a:p>
            <a:pPr>
              <a:lnSpc>
                <a:spcPct val="80000"/>
              </a:lnSpc>
            </a:pPr>
            <a:r>
              <a:rPr lang="en-GB" sz="2400" baseline="0" dirty="0"/>
              <a:t>Process indices; subjective techniques; questionnaires; behavioural measures; performance measures</a:t>
            </a:r>
            <a:endParaRPr lang="en-US" sz="2400" dirty="0"/>
          </a:p>
          <a:p>
            <a:endParaRPr lang="en-GB" dirty="0"/>
          </a:p>
          <a:p>
            <a:endParaRPr lang="en-GB" dirty="0"/>
          </a:p>
        </p:txBody>
      </p:sp>
      <p:sp>
        <p:nvSpPr>
          <p:cNvPr id="4" name="Date Placeholder 3">
            <a:extLst>
              <a:ext uri="{FF2B5EF4-FFF2-40B4-BE49-F238E27FC236}">
                <a16:creationId xmlns:a16="http://schemas.microsoft.com/office/drawing/2014/main" id="{72A1B5EB-F0D4-2BE9-2434-A1349B148D0A}"/>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1966293-ABF1-BADD-8ED9-E59172E6DE0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617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36932-EFF7-3F5C-CE81-1EF63038B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BB220-CCFA-5A56-966D-6CF080A68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16BC6-4990-C83E-BA70-E3E71FE50FEF}"/>
              </a:ext>
            </a:extLst>
          </p:cNvPr>
          <p:cNvSpPr>
            <a:spLocks noGrp="1"/>
          </p:cNvSpPr>
          <p:nvPr>
            <p:ph type="body" idx="1"/>
          </p:nvPr>
        </p:nvSpPr>
        <p:spPr/>
        <p:txBody>
          <a:bodyPr/>
          <a:lstStyle/>
          <a:p>
            <a:r>
              <a:rPr lang="en-GB" dirty="0"/>
              <a:t>Attention:</a:t>
            </a:r>
            <a:r>
              <a:rPr lang="en-GB" baseline="0" dirty="0"/>
              <a:t> </a:t>
            </a:r>
            <a:r>
              <a:rPr lang="en-GB" dirty="0"/>
              <a:t>How a person directs attention when acquiring and processing information has a fundamental impact on SA</a:t>
            </a:r>
          </a:p>
          <a:p>
            <a:r>
              <a:rPr lang="en-GB" dirty="0"/>
              <a:t>May be affected by:</a:t>
            </a:r>
            <a:endParaRPr lang="en-US" dirty="0"/>
          </a:p>
          <a:p>
            <a:pPr lvl="1"/>
            <a:r>
              <a:rPr lang="en-GB" dirty="0"/>
              <a:t>Operator experience</a:t>
            </a:r>
          </a:p>
          <a:p>
            <a:pPr lvl="1"/>
            <a:r>
              <a:rPr lang="en-GB" dirty="0"/>
              <a:t>Operator understanding of the system</a:t>
            </a:r>
          </a:p>
          <a:p>
            <a:pPr lvl="1"/>
            <a:r>
              <a:rPr lang="en-GB" dirty="0"/>
              <a:t>Physical characteristics of the environment</a:t>
            </a:r>
            <a:endParaRPr lang="en-US" dirty="0"/>
          </a:p>
          <a:p>
            <a:endParaRPr lang="en-GB" dirty="0"/>
          </a:p>
          <a:p>
            <a:r>
              <a:rPr lang="en-GB" dirty="0"/>
              <a:t>Perception</a:t>
            </a:r>
          </a:p>
          <a:p>
            <a:r>
              <a:rPr lang="en-GB" dirty="0"/>
              <a:t>A critical component of SA</a:t>
            </a:r>
          </a:p>
          <a:p>
            <a:r>
              <a:rPr lang="en-GB" dirty="0"/>
              <a:t>Detection, identification and recognition</a:t>
            </a:r>
          </a:p>
          <a:p>
            <a:r>
              <a:rPr lang="en-GB" dirty="0"/>
              <a:t>May be affected by:</a:t>
            </a:r>
            <a:endParaRPr lang="en-US" dirty="0"/>
          </a:p>
          <a:p>
            <a:pPr lvl="1"/>
            <a:r>
              <a:rPr lang="en-GB" dirty="0"/>
              <a:t>Experience and expectations</a:t>
            </a:r>
          </a:p>
          <a:p>
            <a:pPr lvl="1"/>
            <a:r>
              <a:rPr lang="en-GB" dirty="0"/>
              <a:t>Long term memory (e.g. expert behaviour)</a:t>
            </a:r>
            <a:endParaRPr lang="en-US" dirty="0"/>
          </a:p>
          <a:p>
            <a:pPr lvl="1"/>
            <a:r>
              <a:rPr lang="en-GB" dirty="0"/>
              <a:t>NB errors at perceptual level are common</a:t>
            </a:r>
            <a:endParaRPr lang="en-US" dirty="0"/>
          </a:p>
          <a:p>
            <a:r>
              <a:rPr lang="en-GB" dirty="0"/>
              <a:t>Memory</a:t>
            </a:r>
          </a:p>
          <a:p>
            <a:pPr>
              <a:lnSpc>
                <a:spcPct val="80000"/>
              </a:lnSpc>
            </a:pPr>
            <a:r>
              <a:rPr lang="en-GB" sz="2400" dirty="0"/>
              <a:t>Limits of working memory pose a constraint on SA</a:t>
            </a:r>
          </a:p>
          <a:p>
            <a:pPr>
              <a:lnSpc>
                <a:spcPct val="80000"/>
              </a:lnSpc>
            </a:pPr>
            <a:r>
              <a:rPr lang="en-GB" sz="2400" dirty="0"/>
              <a:t>Strategies used by operators to reduce the working memory load include (</a:t>
            </a:r>
            <a:r>
              <a:rPr lang="en-GB" sz="2400" dirty="0" err="1"/>
              <a:t>Durso</a:t>
            </a:r>
            <a:r>
              <a:rPr lang="en-GB" sz="2400" dirty="0"/>
              <a:t> and </a:t>
            </a:r>
            <a:r>
              <a:rPr lang="en-GB" sz="2400" dirty="0" err="1"/>
              <a:t>Gronlund</a:t>
            </a:r>
            <a:r>
              <a:rPr lang="en-GB" sz="2400" dirty="0"/>
              <a:t>, 1999):</a:t>
            </a:r>
            <a:endParaRPr lang="en-US" sz="2400" dirty="0"/>
          </a:p>
          <a:p>
            <a:pPr lvl="1">
              <a:lnSpc>
                <a:spcPct val="80000"/>
              </a:lnSpc>
            </a:pPr>
            <a:r>
              <a:rPr lang="en-GB" sz="2000" dirty="0"/>
              <a:t>Use of meaningful chunks, </a:t>
            </a:r>
          </a:p>
          <a:p>
            <a:pPr lvl="1">
              <a:lnSpc>
                <a:spcPct val="80000"/>
              </a:lnSpc>
            </a:pPr>
            <a:r>
              <a:rPr lang="en-GB" sz="2000" dirty="0"/>
              <a:t>Information prioritisation</a:t>
            </a:r>
          </a:p>
          <a:p>
            <a:pPr lvl="1">
              <a:lnSpc>
                <a:spcPct val="80000"/>
              </a:lnSpc>
            </a:pPr>
            <a:r>
              <a:rPr lang="en-GB" sz="2000" dirty="0"/>
              <a:t>‘</a:t>
            </a:r>
            <a:r>
              <a:rPr lang="en-GB" sz="2000" dirty="0" err="1"/>
              <a:t>gistification</a:t>
            </a:r>
            <a:r>
              <a:rPr lang="en-GB" sz="2000" dirty="0"/>
              <a:t>’ of information</a:t>
            </a:r>
            <a:endParaRPr lang="en-US" sz="2000" dirty="0"/>
          </a:p>
          <a:p>
            <a:pPr>
              <a:lnSpc>
                <a:spcPct val="80000"/>
              </a:lnSpc>
            </a:pPr>
            <a:r>
              <a:rPr lang="en-GB" sz="2400" dirty="0"/>
              <a:t>There is a correlation between LTM and SA at expert level</a:t>
            </a:r>
          </a:p>
          <a:p>
            <a:pPr>
              <a:lnSpc>
                <a:spcPct val="80000"/>
              </a:lnSpc>
            </a:pPr>
            <a:r>
              <a:rPr lang="en-GB" sz="2400" dirty="0"/>
              <a:t>Experienced operators develop internal models of the systems they operate and of the environments in which they operate</a:t>
            </a:r>
          </a:p>
          <a:p>
            <a:pPr>
              <a:lnSpc>
                <a:spcPct val="80000"/>
              </a:lnSpc>
            </a:pPr>
            <a:r>
              <a:rPr lang="en-GB" sz="2400" dirty="0"/>
              <a:t>Workload: interrelated, independent: high/high; high low; low</a:t>
            </a:r>
            <a:r>
              <a:rPr lang="en-GB" sz="2400" baseline="0" dirty="0"/>
              <a:t> </a:t>
            </a:r>
            <a:r>
              <a:rPr lang="en-GB" sz="2400" baseline="0" dirty="0" err="1"/>
              <a:t>low</a:t>
            </a:r>
            <a:r>
              <a:rPr lang="en-GB" sz="2400" baseline="0" dirty="0"/>
              <a:t>; low high</a:t>
            </a:r>
          </a:p>
          <a:p>
            <a:pPr>
              <a:lnSpc>
                <a:spcPct val="80000"/>
              </a:lnSpc>
            </a:pPr>
            <a:endParaRPr lang="en-GB" sz="2400" baseline="0" dirty="0"/>
          </a:p>
          <a:p>
            <a:pPr>
              <a:lnSpc>
                <a:spcPct val="80000"/>
              </a:lnSpc>
            </a:pPr>
            <a:r>
              <a:rPr lang="en-GB" sz="2400" baseline="0" dirty="0"/>
              <a:t>Measurement: </a:t>
            </a:r>
          </a:p>
          <a:p>
            <a:pPr>
              <a:lnSpc>
                <a:spcPct val="80000"/>
              </a:lnSpc>
            </a:pPr>
            <a:r>
              <a:rPr lang="en-GB" sz="2400" baseline="0" dirty="0"/>
              <a:t>Process indices; subjective techniques; questionnaires; behavioural measures; performance measures</a:t>
            </a:r>
            <a:endParaRPr lang="en-US" sz="2400" dirty="0"/>
          </a:p>
          <a:p>
            <a:endParaRPr lang="en-GB" dirty="0"/>
          </a:p>
          <a:p>
            <a:endParaRPr lang="en-GB" dirty="0"/>
          </a:p>
        </p:txBody>
      </p:sp>
      <p:sp>
        <p:nvSpPr>
          <p:cNvPr id="4" name="Date Placeholder 3">
            <a:extLst>
              <a:ext uri="{FF2B5EF4-FFF2-40B4-BE49-F238E27FC236}">
                <a16:creationId xmlns:a16="http://schemas.microsoft.com/office/drawing/2014/main" id="{3A21CAC6-BDBC-1E1F-4B94-323633D980D3}"/>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B54BA4D-7A10-67E5-B8D3-07C9E3EF41C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755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60739-797D-9ED1-5514-ECED697CF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2622F-C302-F99B-590A-4C5673164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8B3DB-B011-8DFF-AC14-AE4A87AFFDA9}"/>
              </a:ext>
            </a:extLst>
          </p:cNvPr>
          <p:cNvSpPr>
            <a:spLocks noGrp="1"/>
          </p:cNvSpPr>
          <p:nvPr>
            <p:ph type="body" idx="1"/>
          </p:nvPr>
        </p:nvSpPr>
        <p:spPr/>
        <p:txBody>
          <a:bodyPr/>
          <a:lstStyle/>
          <a:p>
            <a:r>
              <a:rPr lang="en-GB" dirty="0"/>
              <a:t>Attention:</a:t>
            </a:r>
            <a:r>
              <a:rPr lang="en-GB" baseline="0" dirty="0"/>
              <a:t> </a:t>
            </a:r>
            <a:r>
              <a:rPr lang="en-GB" dirty="0"/>
              <a:t>How a person directs attention when acquiring and processing information has a fundamental impact on SA</a:t>
            </a:r>
          </a:p>
          <a:p>
            <a:r>
              <a:rPr lang="en-GB" dirty="0"/>
              <a:t>May be affected by:</a:t>
            </a:r>
            <a:endParaRPr lang="en-US" dirty="0"/>
          </a:p>
          <a:p>
            <a:pPr lvl="1"/>
            <a:r>
              <a:rPr lang="en-GB" dirty="0"/>
              <a:t>Operator experience</a:t>
            </a:r>
          </a:p>
          <a:p>
            <a:pPr lvl="1"/>
            <a:r>
              <a:rPr lang="en-GB" dirty="0"/>
              <a:t>Operator understanding of the system</a:t>
            </a:r>
          </a:p>
          <a:p>
            <a:pPr lvl="1"/>
            <a:r>
              <a:rPr lang="en-GB" dirty="0"/>
              <a:t>Physical characteristics of the environment</a:t>
            </a:r>
            <a:endParaRPr lang="en-US" dirty="0"/>
          </a:p>
          <a:p>
            <a:endParaRPr lang="en-GB" dirty="0"/>
          </a:p>
          <a:p>
            <a:r>
              <a:rPr lang="en-GB" dirty="0"/>
              <a:t>Perception</a:t>
            </a:r>
          </a:p>
          <a:p>
            <a:r>
              <a:rPr lang="en-GB" dirty="0"/>
              <a:t>A critical component of SA</a:t>
            </a:r>
          </a:p>
          <a:p>
            <a:r>
              <a:rPr lang="en-GB" dirty="0"/>
              <a:t>Detection, identification and recognition</a:t>
            </a:r>
          </a:p>
          <a:p>
            <a:r>
              <a:rPr lang="en-GB" dirty="0"/>
              <a:t>May be affected by:</a:t>
            </a:r>
            <a:endParaRPr lang="en-US" dirty="0"/>
          </a:p>
          <a:p>
            <a:pPr lvl="1"/>
            <a:r>
              <a:rPr lang="en-GB" dirty="0"/>
              <a:t>Experience and expectations</a:t>
            </a:r>
          </a:p>
          <a:p>
            <a:pPr lvl="1"/>
            <a:r>
              <a:rPr lang="en-GB" dirty="0"/>
              <a:t>Long term memory (e.g. expert behaviour)</a:t>
            </a:r>
            <a:endParaRPr lang="en-US" dirty="0"/>
          </a:p>
          <a:p>
            <a:pPr lvl="1"/>
            <a:r>
              <a:rPr lang="en-GB" dirty="0"/>
              <a:t>NB errors at perceptual level are common</a:t>
            </a:r>
            <a:endParaRPr lang="en-US" dirty="0"/>
          </a:p>
          <a:p>
            <a:r>
              <a:rPr lang="en-GB" dirty="0"/>
              <a:t>Memory</a:t>
            </a:r>
          </a:p>
          <a:p>
            <a:pPr>
              <a:lnSpc>
                <a:spcPct val="80000"/>
              </a:lnSpc>
            </a:pPr>
            <a:r>
              <a:rPr lang="en-GB" sz="2400" dirty="0"/>
              <a:t>Limits of working memory pose a constraint on SA</a:t>
            </a:r>
          </a:p>
          <a:p>
            <a:pPr>
              <a:lnSpc>
                <a:spcPct val="80000"/>
              </a:lnSpc>
            </a:pPr>
            <a:r>
              <a:rPr lang="en-GB" sz="2400" dirty="0"/>
              <a:t>Strategies used by operators to reduce the working memory load include (</a:t>
            </a:r>
            <a:r>
              <a:rPr lang="en-GB" sz="2400" dirty="0" err="1"/>
              <a:t>Durso</a:t>
            </a:r>
            <a:r>
              <a:rPr lang="en-GB" sz="2400" dirty="0"/>
              <a:t> and </a:t>
            </a:r>
            <a:r>
              <a:rPr lang="en-GB" sz="2400" dirty="0" err="1"/>
              <a:t>Gronlund</a:t>
            </a:r>
            <a:r>
              <a:rPr lang="en-GB" sz="2400" dirty="0"/>
              <a:t>, 1999):</a:t>
            </a:r>
            <a:endParaRPr lang="en-US" sz="2400" dirty="0"/>
          </a:p>
          <a:p>
            <a:pPr lvl="1">
              <a:lnSpc>
                <a:spcPct val="80000"/>
              </a:lnSpc>
            </a:pPr>
            <a:r>
              <a:rPr lang="en-GB" sz="2000" dirty="0"/>
              <a:t>Use of meaningful chunks, </a:t>
            </a:r>
          </a:p>
          <a:p>
            <a:pPr lvl="1">
              <a:lnSpc>
                <a:spcPct val="80000"/>
              </a:lnSpc>
            </a:pPr>
            <a:r>
              <a:rPr lang="en-GB" sz="2000" dirty="0"/>
              <a:t>Information prioritisation</a:t>
            </a:r>
          </a:p>
          <a:p>
            <a:pPr lvl="1">
              <a:lnSpc>
                <a:spcPct val="80000"/>
              </a:lnSpc>
            </a:pPr>
            <a:r>
              <a:rPr lang="en-GB" sz="2000" dirty="0"/>
              <a:t>‘</a:t>
            </a:r>
            <a:r>
              <a:rPr lang="en-GB" sz="2000" dirty="0" err="1"/>
              <a:t>gistification</a:t>
            </a:r>
            <a:r>
              <a:rPr lang="en-GB" sz="2000" dirty="0"/>
              <a:t>’ of information</a:t>
            </a:r>
            <a:endParaRPr lang="en-US" sz="2000" dirty="0"/>
          </a:p>
          <a:p>
            <a:pPr>
              <a:lnSpc>
                <a:spcPct val="80000"/>
              </a:lnSpc>
            </a:pPr>
            <a:r>
              <a:rPr lang="en-GB" sz="2400" dirty="0"/>
              <a:t>There is a correlation between LTM and SA at expert level</a:t>
            </a:r>
          </a:p>
          <a:p>
            <a:pPr>
              <a:lnSpc>
                <a:spcPct val="80000"/>
              </a:lnSpc>
            </a:pPr>
            <a:r>
              <a:rPr lang="en-GB" sz="2400" dirty="0"/>
              <a:t>Experienced operators develop internal models of the systems they operate and of the environments in which they operate</a:t>
            </a:r>
          </a:p>
          <a:p>
            <a:pPr>
              <a:lnSpc>
                <a:spcPct val="80000"/>
              </a:lnSpc>
            </a:pPr>
            <a:r>
              <a:rPr lang="en-GB" sz="2400" dirty="0"/>
              <a:t>Workload: interrelated, independent: high/high; high low; low</a:t>
            </a:r>
            <a:r>
              <a:rPr lang="en-GB" sz="2400" baseline="0" dirty="0"/>
              <a:t> </a:t>
            </a:r>
            <a:r>
              <a:rPr lang="en-GB" sz="2400" baseline="0" dirty="0" err="1"/>
              <a:t>low</a:t>
            </a:r>
            <a:r>
              <a:rPr lang="en-GB" sz="2400" baseline="0" dirty="0"/>
              <a:t>; low high</a:t>
            </a:r>
          </a:p>
          <a:p>
            <a:pPr>
              <a:lnSpc>
                <a:spcPct val="80000"/>
              </a:lnSpc>
            </a:pPr>
            <a:endParaRPr lang="en-GB" sz="2400" baseline="0" dirty="0"/>
          </a:p>
          <a:p>
            <a:pPr>
              <a:lnSpc>
                <a:spcPct val="80000"/>
              </a:lnSpc>
            </a:pPr>
            <a:r>
              <a:rPr lang="en-GB" sz="2400" baseline="0" dirty="0"/>
              <a:t>Measurement: </a:t>
            </a:r>
          </a:p>
          <a:p>
            <a:pPr>
              <a:lnSpc>
                <a:spcPct val="80000"/>
              </a:lnSpc>
            </a:pPr>
            <a:r>
              <a:rPr lang="en-GB" sz="2400" baseline="0" dirty="0"/>
              <a:t>Process indices; subjective techniques; questionnaires; behavioural measures; performance measures</a:t>
            </a:r>
            <a:endParaRPr lang="en-US" sz="2400" dirty="0"/>
          </a:p>
          <a:p>
            <a:endParaRPr lang="en-GB" dirty="0"/>
          </a:p>
          <a:p>
            <a:endParaRPr lang="en-GB" dirty="0"/>
          </a:p>
        </p:txBody>
      </p:sp>
      <p:sp>
        <p:nvSpPr>
          <p:cNvPr id="4" name="Date Placeholder 3">
            <a:extLst>
              <a:ext uri="{FF2B5EF4-FFF2-40B4-BE49-F238E27FC236}">
                <a16:creationId xmlns:a16="http://schemas.microsoft.com/office/drawing/2014/main" id="{B102FADB-8291-C276-571C-8FE3A9268C93}"/>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27ABDAD-888D-1FB0-EC32-C0AFF585558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33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E1F4-77C1-461E-ABFF-BFE7DD57AFD2}" type="slidenum">
              <a:rPr lang="en-GB" smtClean="0"/>
              <a:t>8</a:t>
            </a:fld>
            <a:endParaRPr lang="en-GB"/>
          </a:p>
        </p:txBody>
      </p:sp>
      <p:sp>
        <p:nvSpPr>
          <p:cNvPr id="5" name="Date Placeholder 4"/>
          <p:cNvSpPr>
            <a:spLocks noGrp="1"/>
          </p:cNvSpPr>
          <p:nvPr>
            <p:ph type="dt" idx="10"/>
          </p:nvPr>
        </p:nvSpPr>
        <p:spPr/>
        <p:txBody>
          <a:bodyPr/>
          <a:lstStyle/>
          <a:p>
            <a:endParaRPr lang="en-GB"/>
          </a:p>
        </p:txBody>
      </p:sp>
    </p:spTree>
    <p:extLst>
      <p:ext uri="{BB962C8B-B14F-4D97-AF65-F5344CB8AC3E}">
        <p14:creationId xmlns:p14="http://schemas.microsoft.com/office/powerpoint/2010/main" val="3722086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Attention and workload</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9</a:t>
            </a:fld>
            <a:endParaRPr lang="en-GB"/>
          </a:p>
        </p:txBody>
      </p:sp>
    </p:spTree>
    <p:extLst>
      <p:ext uri="{BB962C8B-B14F-4D97-AF65-F5344CB8AC3E}">
        <p14:creationId xmlns:p14="http://schemas.microsoft.com/office/powerpoint/2010/main" val="2222388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hyperlink" Target="http://www.nottingham.ac.uk/imagebank"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hyperlink" Target="http://www.nottingham.ac.uk/imagebank"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hyperlink" Target="http://www.nottingham.ac.uk/imagebank"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Rectangle 9"/>
          <p:cNvSpPr/>
          <p:nvPr userDrawn="1"/>
        </p:nvSpPr>
        <p:spPr>
          <a:xfrm>
            <a:off x="0" y="-2"/>
            <a:ext cx="12192000" cy="6858001"/>
          </a:xfrm>
          <a:prstGeom prst="rect">
            <a:avLst/>
          </a:prstGeom>
          <a:gradFill flip="none" rotWithShape="1">
            <a:gsLst>
              <a:gs pos="50000">
                <a:srgbClr val="0E6394"/>
              </a:gs>
              <a:gs pos="1700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flipH="1">
            <a:off x="0" y="-2"/>
            <a:ext cx="12192000" cy="6858001"/>
          </a:xfrm>
          <a:prstGeom prst="rect">
            <a:avLst/>
          </a:prstGeom>
          <a:blipFill dpi="0" rotWithShape="1">
            <a:blip r:embed="rId2">
              <a:alphaModFix amt="52000"/>
            </a:blip>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416300" y="1742900"/>
            <a:ext cx="5359400" cy="2387600"/>
          </a:xfrm>
        </p:spPr>
        <p:txBody>
          <a:bodyPr anchor="ctr">
            <a:normAutofit/>
          </a:bodyPr>
          <a:lstStyle>
            <a:lvl1pPr algn="ctr">
              <a:lnSpc>
                <a:spcPct val="100000"/>
              </a:lnSpc>
              <a:defRPr sz="5400" b="1">
                <a:solidFill>
                  <a:schemeClr val="bg1"/>
                </a:solidFill>
              </a:defRPr>
            </a:lvl1pPr>
          </a:lstStyle>
          <a:p>
            <a:r>
              <a:rPr lang="en-US" dirty="0"/>
              <a:t>Click to edit Master title style</a:t>
            </a:r>
            <a:endParaRPr lang="en-GB" dirty="0"/>
          </a:p>
        </p:txBody>
      </p:sp>
      <p:sp>
        <p:nvSpPr>
          <p:cNvPr id="6" name="Text Placeholder 5"/>
          <p:cNvSpPr>
            <a:spLocks noGrp="1"/>
          </p:cNvSpPr>
          <p:nvPr>
            <p:ph type="body" sz="quarter" idx="10" hasCustomPrompt="1"/>
          </p:nvPr>
        </p:nvSpPr>
        <p:spPr>
          <a:xfrm>
            <a:off x="3416398" y="4161275"/>
            <a:ext cx="5359206"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8" name="Rectangle 7"/>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spTree>
    <p:extLst>
      <p:ext uri="{BB962C8B-B14F-4D97-AF65-F5344CB8AC3E}">
        <p14:creationId xmlns:p14="http://schemas.microsoft.com/office/powerpoint/2010/main" val="258949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 – Peo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6385F48C-130A-074B-BAE4-5071492DF3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2774767" cy="1030941"/>
          </a:xfrm>
          <a:prstGeom prst="rect">
            <a:avLst/>
          </a:prstGeom>
        </p:spPr>
      </p:pic>
      <p:sp>
        <p:nvSpPr>
          <p:cNvPr id="7" name="Title 1">
            <a:extLst>
              <a:ext uri="{FF2B5EF4-FFF2-40B4-BE49-F238E27FC236}">
                <a16:creationId xmlns:a16="http://schemas.microsoft.com/office/drawing/2014/main" id="{EE0A4753-72CA-6241-85A5-FA5F9E40DCA1}"/>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sp>
        <p:nvSpPr>
          <p:cNvPr id="8" name="Subtitle 2">
            <a:extLst>
              <a:ext uri="{FF2B5EF4-FFF2-40B4-BE49-F238E27FC236}">
                <a16:creationId xmlns:a16="http://schemas.microsoft.com/office/drawing/2014/main" id="{14EC60C8-55FD-084A-BE95-B2E766446720}"/>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Tree>
    <p:extLst>
      <p:ext uri="{BB962C8B-B14F-4D97-AF65-F5344CB8AC3E}">
        <p14:creationId xmlns:p14="http://schemas.microsoft.com/office/powerpoint/2010/main" val="2560216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 – Science &amp; Technolog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BA9BED-34B5-9D4D-A988-760726B7CE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8" name="Title 1">
            <a:extLst>
              <a:ext uri="{FF2B5EF4-FFF2-40B4-BE49-F238E27FC236}">
                <a16:creationId xmlns:a16="http://schemas.microsoft.com/office/drawing/2014/main" id="{EBD7A035-88C0-B640-91D8-3B73C2244888}"/>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sp>
        <p:nvSpPr>
          <p:cNvPr id="11" name="Subtitle 2">
            <a:extLst>
              <a:ext uri="{FF2B5EF4-FFF2-40B4-BE49-F238E27FC236}">
                <a16:creationId xmlns:a16="http://schemas.microsoft.com/office/drawing/2014/main" id="{94D1AC89-727B-C049-9CD3-8F38C0F22C9E}"/>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
        <p:nvSpPr>
          <p:cNvPr id="7" name="Text Placeholder 3">
            <a:extLst>
              <a:ext uri="{FF2B5EF4-FFF2-40B4-BE49-F238E27FC236}">
                <a16:creationId xmlns:a16="http://schemas.microsoft.com/office/drawing/2014/main" id="{F89BE0EF-B1BD-4F49-A571-A9C3B39F741A}"/>
              </a:ext>
            </a:extLst>
          </p:cNvPr>
          <p:cNvSpPr>
            <a:spLocks noGrp="1"/>
          </p:cNvSpPr>
          <p:nvPr>
            <p:ph type="body" sz="quarter" idx="12" hasCustomPrompt="1"/>
          </p:nvPr>
        </p:nvSpPr>
        <p:spPr>
          <a:xfrm>
            <a:off x="8848725" y="4194626"/>
            <a:ext cx="3343275" cy="1535613"/>
          </a:xfrm>
          <a:prstGeom prst="rect">
            <a:avLst/>
          </a:prstGeom>
          <a:solidFill>
            <a:schemeClr val="bg1"/>
          </a:solidFill>
        </p:spPr>
        <p:txBody>
          <a:bodyPr anchor="ctr"/>
          <a:lstStyle>
            <a:lvl1pPr marL="0" indent="0" algn="ctr">
              <a:buNone/>
              <a:defRPr sz="1800">
                <a:solidFill>
                  <a:schemeClr val="accent5"/>
                </a:solidFill>
              </a:defRPr>
            </a:lvl1pPr>
          </a:lstStyle>
          <a:p>
            <a:pPr lvl="0"/>
            <a:r>
              <a:rPr lang="en-GB" dirty="0"/>
              <a:t> </a:t>
            </a:r>
            <a:endParaRPr lang="en-US" dirty="0"/>
          </a:p>
        </p:txBody>
      </p:sp>
      <p:sp>
        <p:nvSpPr>
          <p:cNvPr id="9" name="Rectangle 8">
            <a:extLst>
              <a:ext uri="{FF2B5EF4-FFF2-40B4-BE49-F238E27FC236}">
                <a16:creationId xmlns:a16="http://schemas.microsoft.com/office/drawing/2014/main" id="{91EF5119-3C31-2042-9116-20C98F254CA9}"/>
              </a:ext>
            </a:extLst>
          </p:cNvPr>
          <p:cNvSpPr/>
          <p:nvPr userDrawn="1"/>
        </p:nvSpPr>
        <p:spPr>
          <a:xfrm>
            <a:off x="12635555" y="4194626"/>
            <a:ext cx="1550894" cy="155089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Add a partner logo</a:t>
            </a:r>
            <a:br>
              <a:rPr lang="en-US" sz="1600" dirty="0">
                <a:solidFill>
                  <a:schemeClr val="tx2"/>
                </a:solidFill>
              </a:rPr>
            </a:br>
            <a:r>
              <a:rPr lang="en-US" sz="1600" dirty="0">
                <a:solidFill>
                  <a:schemeClr val="tx2"/>
                </a:solidFill>
              </a:rPr>
              <a:t>here if required</a:t>
            </a:r>
          </a:p>
        </p:txBody>
      </p:sp>
      <p:sp>
        <p:nvSpPr>
          <p:cNvPr id="12" name="Arc 11">
            <a:extLst>
              <a:ext uri="{FF2B5EF4-FFF2-40B4-BE49-F238E27FC236}">
                <a16:creationId xmlns:a16="http://schemas.microsoft.com/office/drawing/2014/main" id="{D7715FAF-431F-0947-BA32-CCCAE21D6FF6}"/>
              </a:ext>
            </a:extLst>
          </p:cNvPr>
          <p:cNvSpPr/>
          <p:nvPr userDrawn="1"/>
        </p:nvSpPr>
        <p:spPr>
          <a:xfrm>
            <a:off x="12335916" y="5239452"/>
            <a:ext cx="1012135" cy="1012135"/>
          </a:xfrm>
          <a:prstGeom prst="arc">
            <a:avLst>
              <a:gd name="adj1" fmla="val 818360"/>
              <a:gd name="adj2" fmla="val 9300445"/>
            </a:avLst>
          </a:prstGeom>
          <a:ln w="158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15548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Option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dirty="0"/>
              <a:t>Divider slide title – Arial Bold 36pt</a:t>
            </a:r>
            <a:endParaRPr lang="en-GB" dirty="0"/>
          </a:p>
        </p:txBody>
      </p:sp>
      <p:sp>
        <p:nvSpPr>
          <p:cNvPr id="3" name="Text Placeholder 2"/>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 Arial 28pt</a:t>
            </a:r>
          </a:p>
        </p:txBody>
      </p:sp>
      <p:sp>
        <p:nvSpPr>
          <p:cNvPr id="6" name="Rectangle 5">
            <a:extLst>
              <a:ext uri="{FF2B5EF4-FFF2-40B4-BE49-F238E27FC236}">
                <a16:creationId xmlns:a16="http://schemas.microsoft.com/office/drawing/2014/main" id="{27FB682B-CBE5-0E46-8A20-FBDCFD217D46}"/>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the ‘New Slide’ </a:t>
            </a:r>
            <a:br>
              <a:rPr lang="en-US" sz="1600" dirty="0">
                <a:solidFill>
                  <a:schemeClr val="tx2"/>
                </a:solidFill>
              </a:rPr>
            </a:br>
            <a:r>
              <a:rPr lang="en-US" sz="1600" dirty="0">
                <a:solidFill>
                  <a:schemeClr val="tx2"/>
                </a:solidFill>
              </a:rPr>
              <a:t>or ‘Layout’ buttons for different divider slide options.</a:t>
            </a:r>
          </a:p>
        </p:txBody>
      </p:sp>
      <p:pic>
        <p:nvPicPr>
          <p:cNvPr id="7" name="Picture 6">
            <a:extLst>
              <a:ext uri="{FF2B5EF4-FFF2-40B4-BE49-F238E27FC236}">
                <a16:creationId xmlns:a16="http://schemas.microsoft.com/office/drawing/2014/main" id="{6F81B442-D23E-CA47-8B99-3C2A297ACC4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3973948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Optio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A4EB9E-FE0B-FF48-B57B-3DBA656E7C4F}"/>
              </a:ext>
            </a:extLst>
          </p:cNvPr>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dirty="0"/>
              <a:t>Divider slide title – Arial Bold 36pt</a:t>
            </a:r>
            <a:endParaRPr lang="en-GB" dirty="0"/>
          </a:p>
        </p:txBody>
      </p:sp>
      <p:sp>
        <p:nvSpPr>
          <p:cNvPr id="9" name="Text Placeholder 2">
            <a:extLst>
              <a:ext uri="{FF2B5EF4-FFF2-40B4-BE49-F238E27FC236}">
                <a16:creationId xmlns:a16="http://schemas.microsoft.com/office/drawing/2014/main" id="{38DE1B96-986D-4446-800F-54A0D95D2FB2}"/>
              </a:ext>
            </a:extLst>
          </p:cNvPr>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 Arial 28pt</a:t>
            </a:r>
          </a:p>
        </p:txBody>
      </p:sp>
      <p:pic>
        <p:nvPicPr>
          <p:cNvPr id="5" name="Picture 4">
            <a:extLst>
              <a:ext uri="{FF2B5EF4-FFF2-40B4-BE49-F238E27FC236}">
                <a16:creationId xmlns:a16="http://schemas.microsoft.com/office/drawing/2014/main" id="{A418598A-E89A-584D-B315-0C3A8BB5DD6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1112167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Option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A61C9F9-E7A2-6342-870C-D685719F3517}"/>
              </a:ext>
            </a:extLst>
          </p:cNvPr>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dirty="0"/>
              <a:t>Divider slide title – Arial Bold 36pt</a:t>
            </a:r>
            <a:endParaRPr lang="en-GB" dirty="0"/>
          </a:p>
        </p:txBody>
      </p:sp>
      <p:sp>
        <p:nvSpPr>
          <p:cNvPr id="8" name="Text Placeholder 2">
            <a:extLst>
              <a:ext uri="{FF2B5EF4-FFF2-40B4-BE49-F238E27FC236}">
                <a16:creationId xmlns:a16="http://schemas.microsoft.com/office/drawing/2014/main" id="{928BB5A8-2728-CF4C-9063-6BE6445BAAFC}"/>
              </a:ext>
            </a:extLst>
          </p:cNvPr>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 Arial 28pt</a:t>
            </a:r>
          </a:p>
        </p:txBody>
      </p:sp>
      <p:pic>
        <p:nvPicPr>
          <p:cNvPr id="5" name="Picture 4">
            <a:extLst>
              <a:ext uri="{FF2B5EF4-FFF2-40B4-BE49-F238E27FC236}">
                <a16:creationId xmlns:a16="http://schemas.microsoft.com/office/drawing/2014/main" id="{054B13D2-2048-3D42-80F2-F73F240352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695245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ubtitle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5" name="Date Placeholder 2">
            <a:extLst>
              <a:ext uri="{FF2B5EF4-FFF2-40B4-BE49-F238E27FC236}">
                <a16:creationId xmlns:a16="http://schemas.microsoft.com/office/drawing/2014/main" id="{EC0D016C-1275-924C-98DB-B9930CE6E259}"/>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6" name="Footer Placeholder 3">
            <a:extLst>
              <a:ext uri="{FF2B5EF4-FFF2-40B4-BE49-F238E27FC236}">
                <a16:creationId xmlns:a16="http://schemas.microsoft.com/office/drawing/2014/main" id="{AEDAE64E-B17E-C94F-B25E-49BD42EBBEFE}"/>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7" name="Text Placeholder 6">
            <a:extLst>
              <a:ext uri="{FF2B5EF4-FFF2-40B4-BE49-F238E27FC236}">
                <a16:creationId xmlns:a16="http://schemas.microsoft.com/office/drawing/2014/main" id="{6849A843-67F9-4A42-88AB-E569AB1B469C}"/>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100262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1484533"/>
            <a:ext cx="11257699" cy="439556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13" name="Rectangle 12">
            <a:extLst>
              <a:ext uri="{FF2B5EF4-FFF2-40B4-BE49-F238E27FC236}">
                <a16:creationId xmlns:a16="http://schemas.microsoft.com/office/drawing/2014/main" id="{08BD330B-22A3-344E-A01F-AEEF71CCB5D3}"/>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examples as well as different elements. Copy and paste these items onto this page.</a:t>
            </a:r>
          </a:p>
        </p:txBody>
      </p:sp>
      <p:sp>
        <p:nvSpPr>
          <p:cNvPr id="20" name="Date Placeholder 2">
            <a:extLst>
              <a:ext uri="{FF2B5EF4-FFF2-40B4-BE49-F238E27FC236}">
                <a16:creationId xmlns:a16="http://schemas.microsoft.com/office/drawing/2014/main" id="{B2A1E1DF-F3DC-FF43-B4BE-16D7BEF30B72}"/>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21" name="Footer Placeholder 3">
            <a:extLst>
              <a:ext uri="{FF2B5EF4-FFF2-40B4-BE49-F238E27FC236}">
                <a16:creationId xmlns:a16="http://schemas.microsoft.com/office/drawing/2014/main" id="{0AA0A411-DB94-FC40-85F3-F17777FB4588}"/>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22" name="Text Placeholder 6">
            <a:extLst>
              <a:ext uri="{FF2B5EF4-FFF2-40B4-BE49-F238E27FC236}">
                <a16:creationId xmlns:a16="http://schemas.microsoft.com/office/drawing/2014/main" id="{6F3C1752-919C-2C4A-85B7-2982AD8BE64B}"/>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514566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Title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11" name="Date Placeholder 2">
            <a:extLst>
              <a:ext uri="{FF2B5EF4-FFF2-40B4-BE49-F238E27FC236}">
                <a16:creationId xmlns:a16="http://schemas.microsoft.com/office/drawing/2014/main" id="{27851B81-1328-7543-96B8-61F01F01B73D}"/>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2" name="Footer Placeholder 3">
            <a:extLst>
              <a:ext uri="{FF2B5EF4-FFF2-40B4-BE49-F238E27FC236}">
                <a16:creationId xmlns:a16="http://schemas.microsoft.com/office/drawing/2014/main" id="{E7AF8C98-EFFB-8444-A615-B4920C89686E}"/>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3" name="Text Placeholder 6">
            <a:extLst>
              <a:ext uri="{FF2B5EF4-FFF2-40B4-BE49-F238E27FC236}">
                <a16:creationId xmlns:a16="http://schemas.microsoft.com/office/drawing/2014/main" id="{D05096E2-BE7E-2745-BEDA-2FE7CA4B2C92}"/>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298213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Content Slide">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4" name="Text Placeholder 18">
            <a:extLst>
              <a:ext uri="{FF2B5EF4-FFF2-40B4-BE49-F238E27FC236}">
                <a16:creationId xmlns:a16="http://schemas.microsoft.com/office/drawing/2014/main" id="{2EB8B77C-1456-2F4D-971B-A3B002EBED61}"/>
              </a:ext>
            </a:extLst>
          </p:cNvPr>
          <p:cNvSpPr>
            <a:spLocks noGrp="1"/>
          </p:cNvSpPr>
          <p:nvPr>
            <p:ph type="body" sz="quarter" idx="17" hasCustomPrompt="1"/>
          </p:nvPr>
        </p:nvSpPr>
        <p:spPr>
          <a:xfrm>
            <a:off x="6539555"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7" name="Content Placeholder 6">
            <a:extLst>
              <a:ext uri="{FF2B5EF4-FFF2-40B4-BE49-F238E27FC236}">
                <a16:creationId xmlns:a16="http://schemas.microsoft.com/office/drawing/2014/main" id="{1497BF54-DDDF-9C43-996F-4B56CDE6B03C}"/>
              </a:ext>
            </a:extLst>
          </p:cNvPr>
          <p:cNvSpPr>
            <a:spLocks noGrp="1"/>
          </p:cNvSpPr>
          <p:nvPr>
            <p:ph sz="quarter" idx="18" hasCustomPrompt="1"/>
          </p:nvPr>
        </p:nvSpPr>
        <p:spPr>
          <a:xfrm>
            <a:off x="6539555"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sp>
        <p:nvSpPr>
          <p:cNvPr id="18" name="Slide Number Placeholder 4">
            <a:extLst>
              <a:ext uri="{FF2B5EF4-FFF2-40B4-BE49-F238E27FC236}">
                <a16:creationId xmlns:a16="http://schemas.microsoft.com/office/drawing/2014/main" id="{B5E9271B-0820-354A-93EC-EB864320114A}"/>
              </a:ext>
            </a:extLst>
          </p:cNvPr>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15" name="Date Placeholder 2">
            <a:extLst>
              <a:ext uri="{FF2B5EF4-FFF2-40B4-BE49-F238E27FC236}">
                <a16:creationId xmlns:a16="http://schemas.microsoft.com/office/drawing/2014/main" id="{7729FF4B-AE88-DA4F-A14E-D6CE4E633DA6}"/>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6" name="Footer Placeholder 3">
            <a:extLst>
              <a:ext uri="{FF2B5EF4-FFF2-40B4-BE49-F238E27FC236}">
                <a16:creationId xmlns:a16="http://schemas.microsoft.com/office/drawing/2014/main" id="{C1CD28ED-14F1-B44C-B470-1D224D8D5F78}"/>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9" name="Text Placeholder 6">
            <a:extLst>
              <a:ext uri="{FF2B5EF4-FFF2-40B4-BE49-F238E27FC236}">
                <a16:creationId xmlns:a16="http://schemas.microsoft.com/office/drawing/2014/main" id="{87F950BD-F6BF-E946-BF59-9996741B7042}"/>
              </a:ext>
            </a:extLst>
          </p:cNvPr>
          <p:cNvSpPr>
            <a:spLocks noGrp="1"/>
          </p:cNvSpPr>
          <p:nvPr>
            <p:ph type="body" sz="quarter" idx="19"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978391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versed Content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B71C68-E69A-D043-938E-2E7E5584D68A}"/>
              </a:ext>
            </a:extLst>
          </p:cNvPr>
          <p:cNvSpPr/>
          <p:nvPr userDrawn="1"/>
        </p:nvSpPr>
        <p:spPr>
          <a:xfrm>
            <a:off x="0" y="1029589"/>
            <a:ext cx="12192000" cy="58284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1"/>
              </a:buClr>
              <a:defRPr lang="en-GB" sz="2800" smtClean="0">
                <a:solidFill>
                  <a:schemeClr val="bg1"/>
                </a:solidFill>
                <a:effectLst/>
              </a:defRPr>
            </a:lvl1pPr>
            <a:lvl2pPr>
              <a:buClr>
                <a:schemeClr val="accent1"/>
              </a:buClr>
              <a:defRPr sz="2800">
                <a:solidFill>
                  <a:schemeClr val="bg1"/>
                </a:solidFill>
              </a:defRPr>
            </a:lvl2pPr>
            <a:lvl3pPr>
              <a:buClr>
                <a:schemeClr val="accent1"/>
              </a:buClr>
              <a:defRPr sz="2800">
                <a:solidFill>
                  <a:schemeClr val="bg1"/>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dirty="0"/>
              <a:t>Subtitle</a:t>
            </a:r>
          </a:p>
        </p:txBody>
      </p:sp>
      <p:sp>
        <p:nvSpPr>
          <p:cNvPr id="21" name="Rectangle 20">
            <a:extLst>
              <a:ext uri="{FF2B5EF4-FFF2-40B4-BE49-F238E27FC236}">
                <a16:creationId xmlns:a16="http://schemas.microsoft.com/office/drawing/2014/main" id="{1B1E2C30-32D1-C047-B25A-9F37D699E14C}"/>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4" name="Date Placeholder 2">
            <a:extLst>
              <a:ext uri="{FF2B5EF4-FFF2-40B4-BE49-F238E27FC236}">
                <a16:creationId xmlns:a16="http://schemas.microsoft.com/office/drawing/2014/main" id="{43D5D473-8F2B-CC49-956D-E22C182015FD}"/>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dirty="0"/>
          </a:p>
        </p:txBody>
      </p:sp>
      <p:sp>
        <p:nvSpPr>
          <p:cNvPr id="15" name="Footer Placeholder 3">
            <a:extLst>
              <a:ext uri="{FF2B5EF4-FFF2-40B4-BE49-F238E27FC236}">
                <a16:creationId xmlns:a16="http://schemas.microsoft.com/office/drawing/2014/main" id="{C55CF14C-1036-8240-A4D6-88C76B53C8B7}"/>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endParaRPr lang="en-GB" dirty="0"/>
          </a:p>
        </p:txBody>
      </p:sp>
      <p:sp>
        <p:nvSpPr>
          <p:cNvPr id="16" name="Text Placeholder 6">
            <a:extLst>
              <a:ext uri="{FF2B5EF4-FFF2-40B4-BE49-F238E27FC236}">
                <a16:creationId xmlns:a16="http://schemas.microsoft.com/office/drawing/2014/main" id="{8B57574F-AFAA-7C43-8707-E5A503FC4EF4}"/>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dirty="0"/>
              <a:t> </a:t>
            </a:r>
          </a:p>
        </p:txBody>
      </p:sp>
    </p:spTree>
    <p:extLst>
      <p:ext uri="{BB962C8B-B14F-4D97-AF65-F5344CB8AC3E}">
        <p14:creationId xmlns:p14="http://schemas.microsoft.com/office/powerpoint/2010/main" val="264929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Joint Client Slide">
    <p:spTree>
      <p:nvGrpSpPr>
        <p:cNvPr id="1" name=""/>
        <p:cNvGrpSpPr/>
        <p:nvPr/>
      </p:nvGrpSpPr>
      <p:grpSpPr>
        <a:xfrm>
          <a:off x="0" y="0"/>
          <a:ext cx="0" cy="0"/>
          <a:chOff x="0" y="0"/>
          <a:chExt cx="0" cy="0"/>
        </a:xfrm>
      </p:grpSpPr>
      <p:sp>
        <p:nvSpPr>
          <p:cNvPr id="8" name="Rectangle 7"/>
          <p:cNvSpPr/>
          <p:nvPr userDrawn="1"/>
        </p:nvSpPr>
        <p:spPr>
          <a:xfrm>
            <a:off x="0" y="-2"/>
            <a:ext cx="12192000" cy="6858001"/>
          </a:xfrm>
          <a:prstGeom prst="rect">
            <a:avLst/>
          </a:prstGeom>
          <a:gradFill flip="none" rotWithShape="1">
            <a:gsLst>
              <a:gs pos="50000">
                <a:srgbClr val="0E6394"/>
              </a:gs>
              <a:gs pos="1700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flipH="1">
            <a:off x="0" y="-2"/>
            <a:ext cx="12192000" cy="6858001"/>
          </a:xfrm>
          <a:prstGeom prst="rect">
            <a:avLst/>
          </a:prstGeom>
          <a:blipFill dpi="0" rotWithShape="1">
            <a:blip r:embed="rId2">
              <a:alphaModFix amt="52000"/>
            </a:blip>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396000" y="1742900"/>
            <a:ext cx="5400000" cy="2387600"/>
          </a:xfrm>
        </p:spPr>
        <p:txBody>
          <a:bodyPr anchor="ctr">
            <a:normAutofit/>
          </a:bodyPr>
          <a:lstStyle>
            <a:lvl1pPr algn="ctr">
              <a:lnSpc>
                <a:spcPct val="100000"/>
              </a:lnSpc>
              <a:defRPr sz="5400" b="1">
                <a:solidFill>
                  <a:schemeClr val="bg1"/>
                </a:solidFill>
              </a:defRPr>
            </a:lvl1pPr>
          </a:lstStyle>
          <a:p>
            <a:r>
              <a:rPr lang="en-US" dirty="0"/>
              <a:t>Click to edit Master title style</a:t>
            </a:r>
            <a:endParaRPr lang="en-GB" dirty="0"/>
          </a:p>
        </p:txBody>
      </p:sp>
      <p:sp>
        <p:nvSpPr>
          <p:cNvPr id="6" name="Text Placeholder 5"/>
          <p:cNvSpPr>
            <a:spLocks noGrp="1"/>
          </p:cNvSpPr>
          <p:nvPr>
            <p:ph type="body" sz="quarter" idx="10" hasCustomPrompt="1"/>
          </p:nvPr>
        </p:nvSpPr>
        <p:spPr>
          <a:xfrm>
            <a:off x="3396099" y="4161275"/>
            <a:ext cx="5399803"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10" name="Rectangle 9"/>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spTree>
    <p:extLst>
      <p:ext uri="{BB962C8B-B14F-4D97-AF65-F5344CB8AC3E}">
        <p14:creationId xmlns:p14="http://schemas.microsoft.com/office/powerpoint/2010/main" val="125853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B71C68-E69A-D043-938E-2E7E5584D68A}"/>
              </a:ext>
            </a:extLst>
          </p:cNvPr>
          <p:cNvSpPr/>
          <p:nvPr userDrawn="1"/>
        </p:nvSpPr>
        <p:spPr>
          <a:xfrm>
            <a:off x="0" y="1029589"/>
            <a:ext cx="12192000" cy="58284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6150624" cy="1944467"/>
          </a:xfrm>
          <a:prstGeom prst="rect">
            <a:avLst/>
          </a:prstGeom>
        </p:spPr>
        <p:txBody>
          <a:bodyPr>
            <a:noAutofit/>
          </a:bodyPr>
          <a:lstStyle>
            <a:lvl1pPr marL="0" indent="0">
              <a:buNone/>
              <a:defRPr sz="4000" b="0">
                <a:solidFill>
                  <a:schemeClr val="bg1"/>
                </a:solidFill>
                <a:latin typeface="Georgia" panose="02040502050405020303" pitchFamily="18" charset="0"/>
              </a:defRPr>
            </a:lvl1pPr>
            <a:lvl2pPr>
              <a:defRPr sz="1400"/>
            </a:lvl2pPr>
            <a:lvl3pPr>
              <a:defRPr sz="1400"/>
            </a:lvl3pPr>
            <a:lvl4pPr>
              <a:defRPr sz="1400"/>
            </a:lvl4pPr>
            <a:lvl5pPr>
              <a:defRPr sz="1400"/>
            </a:lvl5pPr>
          </a:lstStyle>
          <a:p>
            <a:pPr lvl="0"/>
            <a:r>
              <a:rPr lang="en-US" dirty="0"/>
              <a:t>Quote text goes here – Georgia 40pt</a:t>
            </a:r>
          </a:p>
        </p:txBody>
      </p:sp>
      <p:sp>
        <p:nvSpPr>
          <p:cNvPr id="21" name="Rectangle 20">
            <a:extLst>
              <a:ext uri="{FF2B5EF4-FFF2-40B4-BE49-F238E27FC236}">
                <a16:creationId xmlns:a16="http://schemas.microsoft.com/office/drawing/2014/main" id="{1B1E2C30-32D1-C047-B25A-9F37D699E14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3" name="Date Placeholder 2">
            <a:extLst>
              <a:ext uri="{FF2B5EF4-FFF2-40B4-BE49-F238E27FC236}">
                <a16:creationId xmlns:a16="http://schemas.microsoft.com/office/drawing/2014/main" id="{F0E20FF6-087C-254D-B377-87B46F300B23}"/>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dirty="0"/>
          </a:p>
        </p:txBody>
      </p:sp>
      <p:sp>
        <p:nvSpPr>
          <p:cNvPr id="14" name="Footer Placeholder 3">
            <a:extLst>
              <a:ext uri="{FF2B5EF4-FFF2-40B4-BE49-F238E27FC236}">
                <a16:creationId xmlns:a16="http://schemas.microsoft.com/office/drawing/2014/main" id="{26250FB6-DFDE-CC4E-BD54-E44B31D1F605}"/>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endParaRPr lang="en-GB" dirty="0"/>
          </a:p>
        </p:txBody>
      </p:sp>
      <p:sp>
        <p:nvSpPr>
          <p:cNvPr id="15" name="Text Placeholder 6">
            <a:extLst>
              <a:ext uri="{FF2B5EF4-FFF2-40B4-BE49-F238E27FC236}">
                <a16:creationId xmlns:a16="http://schemas.microsoft.com/office/drawing/2014/main" id="{FE546460-2F3C-B743-ACBE-47CE198D335B}"/>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dirty="0"/>
              <a:t> </a:t>
            </a:r>
          </a:p>
        </p:txBody>
      </p:sp>
    </p:spTree>
    <p:extLst>
      <p:ext uri="{BB962C8B-B14F-4D97-AF65-F5344CB8AC3E}">
        <p14:creationId xmlns:p14="http://schemas.microsoft.com/office/powerpoint/2010/main" val="1996795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Block Content Slide">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6" name="Rectangle 5">
            <a:extLst>
              <a:ext uri="{FF2B5EF4-FFF2-40B4-BE49-F238E27FC236}">
                <a16:creationId xmlns:a16="http://schemas.microsoft.com/office/drawing/2014/main" id="{5897768A-E936-2047-B272-A71830C2F46A}"/>
              </a:ext>
            </a:extLst>
          </p:cNvPr>
          <p:cNvSpPr/>
          <p:nvPr userDrawn="1"/>
        </p:nvSpPr>
        <p:spPr>
          <a:xfrm>
            <a:off x="6096000" y="1029589"/>
            <a:ext cx="6096000" cy="5828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6">
            <a:extLst>
              <a:ext uri="{FF2B5EF4-FFF2-40B4-BE49-F238E27FC236}">
                <a16:creationId xmlns:a16="http://schemas.microsoft.com/office/drawing/2014/main" id="{FE17E21C-B85B-934A-BF9C-B51FD202E06D}"/>
              </a:ext>
            </a:extLst>
          </p:cNvPr>
          <p:cNvSpPr>
            <a:spLocks noGrp="1"/>
          </p:cNvSpPr>
          <p:nvPr>
            <p:ph sz="quarter" idx="16" hasCustomPrompt="1"/>
          </p:nvPr>
        </p:nvSpPr>
        <p:spPr>
          <a:xfrm>
            <a:off x="6539555" y="2133603"/>
            <a:ext cx="5197519" cy="3746498"/>
          </a:xfrm>
          <a:prstGeom prst="rect">
            <a:avLst/>
          </a:prstGeom>
        </p:spPr>
        <p:txBody>
          <a:bodyPr/>
          <a:lstStyle>
            <a:lvl1pPr>
              <a:buClr>
                <a:schemeClr val="bg1"/>
              </a:buClr>
              <a:defRPr lang="en-GB" sz="2800" smtClean="0">
                <a:solidFill>
                  <a:schemeClr val="bg1"/>
                </a:solidFill>
                <a:effectLst/>
              </a:defRPr>
            </a:lvl1pPr>
            <a:lvl2pPr>
              <a:buClr>
                <a:schemeClr val="bg1"/>
              </a:buClr>
              <a:defRPr sz="2800">
                <a:solidFill>
                  <a:schemeClr val="bg1"/>
                </a:solidFill>
              </a:defRPr>
            </a:lvl2pPr>
            <a:lvl3pPr>
              <a:buClr>
                <a:schemeClr val="bg1"/>
              </a:buClr>
              <a:defRPr sz="2800">
                <a:solidFill>
                  <a:schemeClr val="bg1"/>
                </a:solidFill>
              </a:defRPr>
            </a:lvl3pPr>
          </a:lstStyle>
          <a:p>
            <a:pPr lvl="0"/>
            <a:r>
              <a:rPr lang="en-US" dirty="0"/>
              <a:t>Body text – Arial 28pt</a:t>
            </a:r>
          </a:p>
          <a:p>
            <a:pPr lvl="1"/>
            <a:r>
              <a:rPr lang="en-US" dirty="0"/>
              <a:t>Second text – Arial 28pt</a:t>
            </a:r>
          </a:p>
          <a:p>
            <a:pPr lvl="2"/>
            <a:r>
              <a:rPr lang="en-US" dirty="0"/>
              <a:t>Third text – Arial 28pt</a:t>
            </a:r>
          </a:p>
        </p:txBody>
      </p:sp>
      <p:sp>
        <p:nvSpPr>
          <p:cNvPr id="14" name="Text Placeholder 18">
            <a:extLst>
              <a:ext uri="{FF2B5EF4-FFF2-40B4-BE49-F238E27FC236}">
                <a16:creationId xmlns:a16="http://schemas.microsoft.com/office/drawing/2014/main" id="{2EB8B77C-1456-2F4D-971B-A3B002EBED61}"/>
              </a:ext>
            </a:extLst>
          </p:cNvPr>
          <p:cNvSpPr>
            <a:spLocks noGrp="1"/>
          </p:cNvSpPr>
          <p:nvPr>
            <p:ph type="body" sz="quarter" idx="17" hasCustomPrompt="1"/>
          </p:nvPr>
        </p:nvSpPr>
        <p:spPr>
          <a:xfrm>
            <a:off x="6539555" y="1484533"/>
            <a:ext cx="5197519"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6" name="Date Placeholder 2">
            <a:extLst>
              <a:ext uri="{FF2B5EF4-FFF2-40B4-BE49-F238E27FC236}">
                <a16:creationId xmlns:a16="http://schemas.microsoft.com/office/drawing/2014/main" id="{2A486383-7D66-0D46-B7B2-852429AEEE8A}"/>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7" name="Footer Placeholder 3">
            <a:extLst>
              <a:ext uri="{FF2B5EF4-FFF2-40B4-BE49-F238E27FC236}">
                <a16:creationId xmlns:a16="http://schemas.microsoft.com/office/drawing/2014/main" id="{305C388A-4F4A-D046-A14C-1966CD505AF0}"/>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8" name="Text Placeholder 6">
            <a:extLst>
              <a:ext uri="{FF2B5EF4-FFF2-40B4-BE49-F238E27FC236}">
                <a16:creationId xmlns:a16="http://schemas.microsoft.com/office/drawing/2014/main" id="{01B3FD81-10DD-0342-9AA1-E2491DE80161}"/>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81934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Fact &amp; Figures Slide 1">
    <p:spTree>
      <p:nvGrpSpPr>
        <p:cNvPr id="1" name=""/>
        <p:cNvGrpSpPr/>
        <p:nvPr/>
      </p:nvGrpSpPr>
      <p:grpSpPr>
        <a:xfrm>
          <a:off x="0" y="0"/>
          <a:ext cx="0" cy="0"/>
          <a:chOff x="0" y="0"/>
          <a:chExt cx="0" cy="0"/>
        </a:xfrm>
      </p:grpSpPr>
      <p:sp>
        <p:nvSpPr>
          <p:cNvPr id="29" name="Text Placeholder 3">
            <a:extLst>
              <a:ext uri="{FF2B5EF4-FFF2-40B4-BE49-F238E27FC236}">
                <a16:creationId xmlns:a16="http://schemas.microsoft.com/office/drawing/2014/main" id="{3E8FE9F4-4522-2A4A-9C2C-E14E46615C79}"/>
              </a:ext>
            </a:extLst>
          </p:cNvPr>
          <p:cNvSpPr>
            <a:spLocks noGrp="1"/>
          </p:cNvSpPr>
          <p:nvPr>
            <p:ph type="body" sz="quarter" idx="26" hasCustomPrompt="1"/>
          </p:nvPr>
        </p:nvSpPr>
        <p:spPr>
          <a:xfrm>
            <a:off x="6102114" y="3806825"/>
            <a:ext cx="3041886" cy="3051175"/>
          </a:xfrm>
          <a:prstGeom prst="rect">
            <a:avLst/>
          </a:prstGeom>
          <a:solidFill>
            <a:schemeClr val="accent5"/>
          </a:solidFill>
        </p:spPr>
        <p:txBody>
          <a:bodyPr/>
          <a:lstStyle>
            <a:lvl1pPr marL="0" indent="0">
              <a:buNone/>
              <a:defRPr/>
            </a:lvl1pPr>
          </a:lstStyle>
          <a:p>
            <a:pPr lvl="0"/>
            <a:r>
              <a:rPr lang="en-US" dirty="0"/>
              <a:t> </a:t>
            </a:r>
          </a:p>
        </p:txBody>
      </p:sp>
      <p:sp>
        <p:nvSpPr>
          <p:cNvPr id="24" name="Text Placeholder 3">
            <a:extLst>
              <a:ext uri="{FF2B5EF4-FFF2-40B4-BE49-F238E27FC236}">
                <a16:creationId xmlns:a16="http://schemas.microsoft.com/office/drawing/2014/main" id="{EB8BEFA4-C2B9-BD42-A0A5-04F3692367BB}"/>
              </a:ext>
            </a:extLst>
          </p:cNvPr>
          <p:cNvSpPr>
            <a:spLocks noGrp="1"/>
          </p:cNvSpPr>
          <p:nvPr>
            <p:ph type="body" sz="quarter" idx="24" hasCustomPrompt="1"/>
          </p:nvPr>
        </p:nvSpPr>
        <p:spPr>
          <a:xfrm>
            <a:off x="9153231" y="3806825"/>
            <a:ext cx="3041886" cy="3051175"/>
          </a:xfrm>
          <a:prstGeom prst="rect">
            <a:avLst/>
          </a:prstGeom>
          <a:solidFill>
            <a:schemeClr val="accent3"/>
          </a:solidFill>
        </p:spPr>
        <p:txBody>
          <a:bodyPr/>
          <a:lstStyle>
            <a:lvl1pPr marL="0" indent="0">
              <a:buNone/>
              <a:defRPr/>
            </a:lvl1pPr>
          </a:lstStyle>
          <a:p>
            <a:pPr lvl="0"/>
            <a:r>
              <a:rPr lang="en-US" dirty="0"/>
              <a:t> </a:t>
            </a:r>
          </a:p>
        </p:txBody>
      </p:sp>
      <p:sp>
        <p:nvSpPr>
          <p:cNvPr id="25" name="Text Placeholder 3">
            <a:extLst>
              <a:ext uri="{FF2B5EF4-FFF2-40B4-BE49-F238E27FC236}">
                <a16:creationId xmlns:a16="http://schemas.microsoft.com/office/drawing/2014/main" id="{38429D8B-070F-B34C-94B7-DEF1C90FAA04}"/>
              </a:ext>
            </a:extLst>
          </p:cNvPr>
          <p:cNvSpPr>
            <a:spLocks noGrp="1"/>
          </p:cNvSpPr>
          <p:nvPr>
            <p:ph type="body" sz="quarter" idx="25" hasCustomPrompt="1"/>
          </p:nvPr>
        </p:nvSpPr>
        <p:spPr>
          <a:xfrm>
            <a:off x="6099117" y="1030288"/>
            <a:ext cx="6096000" cy="2776537"/>
          </a:xfrm>
          <a:prstGeom prst="rect">
            <a:avLst/>
          </a:prstGeom>
          <a:solidFill>
            <a:schemeClr val="accent1"/>
          </a:solidFill>
        </p:spPr>
        <p:txBody>
          <a:bodyPr/>
          <a:lstStyle>
            <a:lvl1pPr marL="0" indent="0">
              <a:buNone/>
              <a:defRPr/>
            </a:lvl1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this slide to showcase key facts and figures by editing the text in these boxes. Options with less boxes are also available in under the ’Layouts’ button.</a:t>
            </a:r>
          </a:p>
        </p:txBody>
      </p:sp>
      <p:sp>
        <p:nvSpPr>
          <p:cNvPr id="15" name="Text Placeholder 14">
            <a:extLst>
              <a:ext uri="{FF2B5EF4-FFF2-40B4-BE49-F238E27FC236}">
                <a16:creationId xmlns:a16="http://schemas.microsoft.com/office/drawing/2014/main" id="{885012C2-4993-F54F-A804-693637D33D7D}"/>
              </a:ext>
            </a:extLst>
          </p:cNvPr>
          <p:cNvSpPr>
            <a:spLocks noGrp="1"/>
          </p:cNvSpPr>
          <p:nvPr>
            <p:ph type="body" sz="quarter" idx="16" hasCustomPrompt="1"/>
          </p:nvPr>
        </p:nvSpPr>
        <p:spPr>
          <a:xfrm>
            <a:off x="6316246" y="1325014"/>
            <a:ext cx="4107914" cy="1685077"/>
          </a:xfrm>
          <a:prstGeom prst="rect">
            <a:avLst/>
          </a:prstGeom>
        </p:spPr>
        <p:txBody>
          <a:bodyPr wrap="square">
            <a:spAutoFit/>
          </a:bodyPr>
          <a:lstStyle>
            <a:lvl1pPr marL="0" indent="0">
              <a:buNone/>
              <a:defRPr sz="11500" b="1">
                <a:solidFill>
                  <a:schemeClr val="tx1"/>
                </a:solidFill>
              </a:defRPr>
            </a:lvl1pPr>
            <a:lvl2pPr>
              <a:defRPr sz="3600"/>
            </a:lvl2pPr>
            <a:lvl3pPr>
              <a:defRPr sz="3600"/>
            </a:lvl3pPr>
            <a:lvl4pPr>
              <a:defRPr sz="3600"/>
            </a:lvl4pPr>
            <a:lvl5pPr>
              <a:defRPr sz="3600"/>
            </a:lvl5pPr>
          </a:lstStyle>
          <a:p>
            <a:pPr lvl="0"/>
            <a:r>
              <a:rPr lang="en-US" dirty="0"/>
              <a:t>1 in 5</a:t>
            </a:r>
          </a:p>
        </p:txBody>
      </p:sp>
      <p:sp>
        <p:nvSpPr>
          <p:cNvPr id="22" name="Text Placeholder 14">
            <a:extLst>
              <a:ext uri="{FF2B5EF4-FFF2-40B4-BE49-F238E27FC236}">
                <a16:creationId xmlns:a16="http://schemas.microsoft.com/office/drawing/2014/main" id="{F96B15A1-3AF6-A640-A190-8E8291CF1A96}"/>
              </a:ext>
            </a:extLst>
          </p:cNvPr>
          <p:cNvSpPr>
            <a:spLocks noGrp="1"/>
          </p:cNvSpPr>
          <p:nvPr>
            <p:ph type="body" sz="quarter" idx="17" hasCustomPrompt="1"/>
          </p:nvPr>
        </p:nvSpPr>
        <p:spPr>
          <a:xfrm>
            <a:off x="6316246" y="2968285"/>
            <a:ext cx="5420828" cy="507831"/>
          </a:xfrm>
          <a:prstGeom prst="rect">
            <a:avLst/>
          </a:prstGeom>
        </p:spPr>
        <p:txBody>
          <a:bodyPr wrap="square">
            <a:spAutoFit/>
          </a:bodyPr>
          <a:lstStyle>
            <a:lvl1pPr marL="0" indent="0">
              <a:buNone/>
              <a:defRPr lang="en-GB" sz="3000" smtClean="0">
                <a:solidFill>
                  <a:schemeClr val="tx1"/>
                </a:solidFill>
                <a:effectLst/>
              </a:defRPr>
            </a:lvl1pPr>
            <a:lvl2pPr>
              <a:defRPr sz="3600"/>
            </a:lvl2pPr>
            <a:lvl3pPr>
              <a:defRPr sz="3600"/>
            </a:lvl3pPr>
            <a:lvl4pPr>
              <a:defRPr sz="3600"/>
            </a:lvl4pPr>
            <a:lvl5pPr>
              <a:defRPr sz="3600"/>
            </a:lvl5pPr>
          </a:lstStyle>
          <a:p>
            <a:r>
              <a:rPr lang="en-GB" dirty="0">
                <a:solidFill>
                  <a:srgbClr val="011C67"/>
                </a:solidFill>
                <a:effectLst/>
                <a:latin typeface="Arial" panose="020B0604020202020204" pitchFamily="34" charset="0"/>
              </a:rPr>
              <a:t>Lorem ipsum </a:t>
            </a:r>
            <a:r>
              <a:rPr lang="en-GB" dirty="0" err="1">
                <a:solidFill>
                  <a:srgbClr val="011C67"/>
                </a:solidFill>
                <a:effectLst/>
                <a:latin typeface="Arial" panose="020B0604020202020204" pitchFamily="34" charset="0"/>
              </a:rPr>
              <a:t>dolor</a:t>
            </a:r>
            <a:r>
              <a:rPr lang="en-GB" dirty="0">
                <a:solidFill>
                  <a:srgbClr val="011C67"/>
                </a:solidFill>
                <a:effectLst/>
                <a:latin typeface="Arial" panose="020B0604020202020204" pitchFamily="34" charset="0"/>
              </a:rPr>
              <a:t> sit </a:t>
            </a:r>
            <a:r>
              <a:rPr lang="en-GB" dirty="0" err="1">
                <a:solidFill>
                  <a:srgbClr val="011C67"/>
                </a:solidFill>
                <a:effectLst/>
                <a:latin typeface="Arial" panose="020B0604020202020204" pitchFamily="34" charset="0"/>
              </a:rPr>
              <a:t>amet</a:t>
            </a:r>
            <a:endParaRPr lang="en-GB" dirty="0">
              <a:solidFill>
                <a:srgbClr val="011C67"/>
              </a:solidFill>
              <a:effectLst/>
              <a:latin typeface="Arial" panose="020B0604020202020204" pitchFamily="34" charset="0"/>
            </a:endParaRPr>
          </a:p>
        </p:txBody>
      </p:sp>
      <p:sp>
        <p:nvSpPr>
          <p:cNvPr id="23" name="Text Placeholder 14">
            <a:extLst>
              <a:ext uri="{FF2B5EF4-FFF2-40B4-BE49-F238E27FC236}">
                <a16:creationId xmlns:a16="http://schemas.microsoft.com/office/drawing/2014/main" id="{45F9D20A-60A4-B749-9837-8CF6B9AF3549}"/>
              </a:ext>
            </a:extLst>
          </p:cNvPr>
          <p:cNvSpPr>
            <a:spLocks noGrp="1"/>
          </p:cNvSpPr>
          <p:nvPr>
            <p:ph type="body" sz="quarter" idx="18" hasCustomPrompt="1"/>
          </p:nvPr>
        </p:nvSpPr>
        <p:spPr>
          <a:xfrm>
            <a:off x="6316246" y="3997876"/>
            <a:ext cx="2616739" cy="1311128"/>
          </a:xfrm>
          <a:prstGeom prst="rect">
            <a:avLst/>
          </a:prstGeom>
        </p:spPr>
        <p:txBody>
          <a:bodyPr wrap="square">
            <a:spAutoFit/>
          </a:bodyPr>
          <a:lstStyle>
            <a:lvl1pPr marL="0" indent="0">
              <a:buNone/>
              <a:defRPr sz="8800" b="1">
                <a:solidFill>
                  <a:schemeClr val="bg1"/>
                </a:solidFill>
              </a:defRPr>
            </a:lvl1pPr>
            <a:lvl2pPr>
              <a:defRPr sz="3600"/>
            </a:lvl2pPr>
            <a:lvl3pPr>
              <a:defRPr sz="3600"/>
            </a:lvl3pPr>
            <a:lvl4pPr>
              <a:defRPr sz="3600"/>
            </a:lvl4pPr>
            <a:lvl5pPr>
              <a:defRPr sz="3600"/>
            </a:lvl5pPr>
          </a:lstStyle>
          <a:p>
            <a:pPr lvl="0"/>
            <a:r>
              <a:rPr lang="en-US" dirty="0"/>
              <a:t>75%</a:t>
            </a:r>
          </a:p>
        </p:txBody>
      </p:sp>
      <p:sp>
        <p:nvSpPr>
          <p:cNvPr id="26" name="Text Placeholder 25">
            <a:extLst>
              <a:ext uri="{FF2B5EF4-FFF2-40B4-BE49-F238E27FC236}">
                <a16:creationId xmlns:a16="http://schemas.microsoft.com/office/drawing/2014/main" id="{2269F27E-1C0A-A446-B7C7-C4A5F893663E}"/>
              </a:ext>
            </a:extLst>
          </p:cNvPr>
          <p:cNvSpPr>
            <a:spLocks noGrp="1"/>
          </p:cNvSpPr>
          <p:nvPr>
            <p:ph type="body" sz="quarter" idx="19" hasCustomPrompt="1"/>
          </p:nvPr>
        </p:nvSpPr>
        <p:spPr>
          <a:xfrm>
            <a:off x="6316663" y="5308600"/>
            <a:ext cx="2616200" cy="867930"/>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dirty="0"/>
              <a:t>Lorem ipsum dolor sit </a:t>
            </a:r>
            <a:r>
              <a:rPr lang="en-US" dirty="0" err="1"/>
              <a:t>amet</a:t>
            </a:r>
            <a:endParaRPr lang="en-US" dirty="0"/>
          </a:p>
        </p:txBody>
      </p:sp>
      <p:sp>
        <p:nvSpPr>
          <p:cNvPr id="27" name="Text Placeholder 14">
            <a:extLst>
              <a:ext uri="{FF2B5EF4-FFF2-40B4-BE49-F238E27FC236}">
                <a16:creationId xmlns:a16="http://schemas.microsoft.com/office/drawing/2014/main" id="{3DF3D1FC-03B8-E04D-9DA6-CDB5C487C44C}"/>
              </a:ext>
            </a:extLst>
          </p:cNvPr>
          <p:cNvSpPr>
            <a:spLocks noGrp="1"/>
          </p:cNvSpPr>
          <p:nvPr>
            <p:ph type="body" sz="quarter" idx="20" hasCustomPrompt="1"/>
          </p:nvPr>
        </p:nvSpPr>
        <p:spPr>
          <a:xfrm>
            <a:off x="9312665" y="4521347"/>
            <a:ext cx="2616739" cy="1311128"/>
          </a:xfrm>
          <a:prstGeom prst="rect">
            <a:avLst/>
          </a:prstGeom>
        </p:spPr>
        <p:txBody>
          <a:bodyPr wrap="square">
            <a:spAutoFit/>
          </a:bodyPr>
          <a:lstStyle>
            <a:lvl1pPr marL="0" indent="0">
              <a:buNone/>
              <a:defRPr sz="8800" b="1">
                <a:solidFill>
                  <a:schemeClr val="bg1"/>
                </a:solidFill>
              </a:defRPr>
            </a:lvl1pPr>
            <a:lvl2pPr>
              <a:defRPr sz="3600"/>
            </a:lvl2pPr>
            <a:lvl3pPr>
              <a:defRPr sz="3600"/>
            </a:lvl3pPr>
            <a:lvl4pPr>
              <a:defRPr sz="3600"/>
            </a:lvl4pPr>
            <a:lvl5pPr>
              <a:defRPr sz="3600"/>
            </a:lvl5pPr>
          </a:lstStyle>
          <a:p>
            <a:pPr lvl="0"/>
            <a:r>
              <a:rPr lang="en-US" dirty="0"/>
              <a:t>£2m</a:t>
            </a:r>
          </a:p>
        </p:txBody>
      </p:sp>
      <p:sp>
        <p:nvSpPr>
          <p:cNvPr id="28" name="Text Placeholder 25">
            <a:extLst>
              <a:ext uri="{FF2B5EF4-FFF2-40B4-BE49-F238E27FC236}">
                <a16:creationId xmlns:a16="http://schemas.microsoft.com/office/drawing/2014/main" id="{F4AE2FA4-A530-1540-800A-6A0ACFD551D4}"/>
              </a:ext>
            </a:extLst>
          </p:cNvPr>
          <p:cNvSpPr>
            <a:spLocks noGrp="1"/>
          </p:cNvSpPr>
          <p:nvPr>
            <p:ph type="body" sz="quarter" idx="21" hasCustomPrompt="1"/>
          </p:nvPr>
        </p:nvSpPr>
        <p:spPr>
          <a:xfrm>
            <a:off x="9313082" y="3999041"/>
            <a:ext cx="2616200" cy="480131"/>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dirty="0"/>
              <a:t>Lorem ipsum</a:t>
            </a:r>
          </a:p>
        </p:txBody>
      </p:sp>
      <p:sp>
        <p:nvSpPr>
          <p:cNvPr id="33" name="Text Placeholder 25">
            <a:extLst>
              <a:ext uri="{FF2B5EF4-FFF2-40B4-BE49-F238E27FC236}">
                <a16:creationId xmlns:a16="http://schemas.microsoft.com/office/drawing/2014/main" id="{47168AAF-B20D-5A42-B75B-7723535923C5}"/>
              </a:ext>
            </a:extLst>
          </p:cNvPr>
          <p:cNvSpPr>
            <a:spLocks noGrp="1"/>
          </p:cNvSpPr>
          <p:nvPr>
            <p:ph type="body" sz="quarter" idx="22" hasCustomPrompt="1"/>
          </p:nvPr>
        </p:nvSpPr>
        <p:spPr>
          <a:xfrm>
            <a:off x="9313082" y="5799705"/>
            <a:ext cx="2616200" cy="480131"/>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dirty="0"/>
              <a:t>Dolor sit </a:t>
            </a:r>
            <a:r>
              <a:rPr lang="en-US" dirty="0" err="1"/>
              <a:t>amet</a:t>
            </a:r>
            <a:endParaRPr lang="en-US" dirty="0"/>
          </a:p>
        </p:txBody>
      </p:sp>
      <p:sp>
        <p:nvSpPr>
          <p:cNvPr id="34" name="Date Placeholder 2">
            <a:extLst>
              <a:ext uri="{FF2B5EF4-FFF2-40B4-BE49-F238E27FC236}">
                <a16:creationId xmlns:a16="http://schemas.microsoft.com/office/drawing/2014/main" id="{2987AD34-27BC-A940-9D49-9B42BCBEFDB6}"/>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35" name="Footer Placeholder 3">
            <a:extLst>
              <a:ext uri="{FF2B5EF4-FFF2-40B4-BE49-F238E27FC236}">
                <a16:creationId xmlns:a16="http://schemas.microsoft.com/office/drawing/2014/main" id="{BEACFBAF-3C16-9442-B6F6-4613A5BB53E4}"/>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36" name="Text Placeholder 6">
            <a:extLst>
              <a:ext uri="{FF2B5EF4-FFF2-40B4-BE49-F238E27FC236}">
                <a16:creationId xmlns:a16="http://schemas.microsoft.com/office/drawing/2014/main" id="{E8A77961-1C22-C74B-9FA8-22E6A417D980}"/>
              </a:ext>
            </a:extLst>
          </p:cNvPr>
          <p:cNvSpPr>
            <a:spLocks noGrp="1"/>
          </p:cNvSpPr>
          <p:nvPr>
            <p:ph type="body" sz="quarter" idx="27"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47546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Fact &amp; Figures Slide 2">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D944C8EB-D3E3-3B4F-9FC5-E6B185D2F57B}"/>
              </a:ext>
            </a:extLst>
          </p:cNvPr>
          <p:cNvSpPr>
            <a:spLocks noGrp="1"/>
          </p:cNvSpPr>
          <p:nvPr>
            <p:ph type="body" sz="quarter" idx="23" hasCustomPrompt="1"/>
          </p:nvPr>
        </p:nvSpPr>
        <p:spPr>
          <a:xfrm>
            <a:off x="6099117" y="3806825"/>
            <a:ext cx="6096000" cy="3051175"/>
          </a:xfrm>
          <a:prstGeom prst="rect">
            <a:avLst/>
          </a:prstGeom>
          <a:solidFill>
            <a:schemeClr val="accent3"/>
          </a:solidFill>
        </p:spPr>
        <p:txBody>
          <a:bodyPr/>
          <a:lstStyle>
            <a:lvl1pPr marL="0" indent="0">
              <a:buNone/>
              <a:defRPr/>
            </a:lvl1pPr>
          </a:lstStyle>
          <a:p>
            <a:pPr lvl="0"/>
            <a:r>
              <a:rPr lang="en-US" dirty="0"/>
              <a:t> </a:t>
            </a:r>
          </a:p>
        </p:txBody>
      </p:sp>
      <p:sp>
        <p:nvSpPr>
          <p:cNvPr id="4" name="Text Placeholder 3">
            <a:extLst>
              <a:ext uri="{FF2B5EF4-FFF2-40B4-BE49-F238E27FC236}">
                <a16:creationId xmlns:a16="http://schemas.microsoft.com/office/drawing/2014/main" id="{DAA563FF-1797-7C47-B195-3DD52F253B47}"/>
              </a:ext>
            </a:extLst>
          </p:cNvPr>
          <p:cNvSpPr>
            <a:spLocks noGrp="1"/>
          </p:cNvSpPr>
          <p:nvPr>
            <p:ph type="body" sz="quarter" idx="22" hasCustomPrompt="1"/>
          </p:nvPr>
        </p:nvSpPr>
        <p:spPr>
          <a:xfrm>
            <a:off x="6099117" y="1030288"/>
            <a:ext cx="6096000" cy="2776537"/>
          </a:xfrm>
          <a:prstGeom prst="rect">
            <a:avLst/>
          </a:prstGeom>
          <a:solidFill>
            <a:schemeClr val="accent1"/>
          </a:solidFill>
        </p:spPr>
        <p:txBody>
          <a:bodyPr/>
          <a:lstStyle>
            <a:lvl1pPr marL="0" indent="0">
              <a:buNone/>
              <a:defRPr/>
            </a:lvl1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this slide to showcase key facts and figures by editing the text in these boxes. Options with more boxes are also available in under the ’Layouts’ button.</a:t>
            </a:r>
          </a:p>
        </p:txBody>
      </p:sp>
      <p:sp>
        <p:nvSpPr>
          <p:cNvPr id="15" name="Text Placeholder 14">
            <a:extLst>
              <a:ext uri="{FF2B5EF4-FFF2-40B4-BE49-F238E27FC236}">
                <a16:creationId xmlns:a16="http://schemas.microsoft.com/office/drawing/2014/main" id="{885012C2-4993-F54F-A804-693637D33D7D}"/>
              </a:ext>
            </a:extLst>
          </p:cNvPr>
          <p:cNvSpPr>
            <a:spLocks noGrp="1"/>
          </p:cNvSpPr>
          <p:nvPr>
            <p:ph type="body" sz="quarter" idx="16" hasCustomPrompt="1"/>
          </p:nvPr>
        </p:nvSpPr>
        <p:spPr>
          <a:xfrm>
            <a:off x="6316246" y="1325014"/>
            <a:ext cx="4107914" cy="1685077"/>
          </a:xfrm>
          <a:prstGeom prst="rect">
            <a:avLst/>
          </a:prstGeom>
        </p:spPr>
        <p:txBody>
          <a:bodyPr wrap="square">
            <a:spAutoFit/>
          </a:bodyPr>
          <a:lstStyle>
            <a:lvl1pPr marL="0" indent="0">
              <a:buNone/>
              <a:defRPr sz="11500" b="1">
                <a:solidFill>
                  <a:schemeClr val="tx1"/>
                </a:solidFill>
              </a:defRPr>
            </a:lvl1pPr>
            <a:lvl2pPr>
              <a:defRPr sz="3600"/>
            </a:lvl2pPr>
            <a:lvl3pPr>
              <a:defRPr sz="3600"/>
            </a:lvl3pPr>
            <a:lvl4pPr>
              <a:defRPr sz="3600"/>
            </a:lvl4pPr>
            <a:lvl5pPr>
              <a:defRPr sz="3600"/>
            </a:lvl5pPr>
          </a:lstStyle>
          <a:p>
            <a:pPr lvl="0"/>
            <a:r>
              <a:rPr lang="en-US" dirty="0"/>
              <a:t>1 in 5</a:t>
            </a:r>
          </a:p>
        </p:txBody>
      </p:sp>
      <p:sp>
        <p:nvSpPr>
          <p:cNvPr id="22" name="Text Placeholder 14">
            <a:extLst>
              <a:ext uri="{FF2B5EF4-FFF2-40B4-BE49-F238E27FC236}">
                <a16:creationId xmlns:a16="http://schemas.microsoft.com/office/drawing/2014/main" id="{F96B15A1-3AF6-A640-A190-8E8291CF1A96}"/>
              </a:ext>
            </a:extLst>
          </p:cNvPr>
          <p:cNvSpPr>
            <a:spLocks noGrp="1"/>
          </p:cNvSpPr>
          <p:nvPr>
            <p:ph type="body" sz="quarter" idx="17" hasCustomPrompt="1"/>
          </p:nvPr>
        </p:nvSpPr>
        <p:spPr>
          <a:xfrm>
            <a:off x="6316246" y="2968285"/>
            <a:ext cx="5420828" cy="507831"/>
          </a:xfrm>
          <a:prstGeom prst="rect">
            <a:avLst/>
          </a:prstGeom>
        </p:spPr>
        <p:txBody>
          <a:bodyPr wrap="square">
            <a:spAutoFit/>
          </a:bodyPr>
          <a:lstStyle>
            <a:lvl1pPr marL="0" indent="0">
              <a:buNone/>
              <a:defRPr lang="en-GB" sz="3000" smtClean="0">
                <a:solidFill>
                  <a:schemeClr val="tx1"/>
                </a:solidFill>
                <a:effectLst/>
              </a:defRPr>
            </a:lvl1pPr>
            <a:lvl2pPr>
              <a:defRPr sz="3600"/>
            </a:lvl2pPr>
            <a:lvl3pPr>
              <a:defRPr sz="3600"/>
            </a:lvl3pPr>
            <a:lvl4pPr>
              <a:defRPr sz="3600"/>
            </a:lvl4pPr>
            <a:lvl5pPr>
              <a:defRPr sz="3600"/>
            </a:lvl5pPr>
          </a:lstStyle>
          <a:p>
            <a:r>
              <a:rPr lang="en-GB" dirty="0">
                <a:solidFill>
                  <a:srgbClr val="011C67"/>
                </a:solidFill>
                <a:effectLst/>
                <a:latin typeface="Arial" panose="020B0604020202020204" pitchFamily="34" charset="0"/>
              </a:rPr>
              <a:t>Lorem ipsum </a:t>
            </a:r>
            <a:r>
              <a:rPr lang="en-GB" dirty="0" err="1">
                <a:solidFill>
                  <a:srgbClr val="011C67"/>
                </a:solidFill>
                <a:effectLst/>
                <a:latin typeface="Arial" panose="020B0604020202020204" pitchFamily="34" charset="0"/>
              </a:rPr>
              <a:t>dolor</a:t>
            </a:r>
            <a:r>
              <a:rPr lang="en-GB" dirty="0">
                <a:solidFill>
                  <a:srgbClr val="011C67"/>
                </a:solidFill>
                <a:effectLst/>
                <a:latin typeface="Arial" panose="020B0604020202020204" pitchFamily="34" charset="0"/>
              </a:rPr>
              <a:t> sit </a:t>
            </a:r>
            <a:r>
              <a:rPr lang="en-GB" dirty="0" err="1">
                <a:solidFill>
                  <a:srgbClr val="011C67"/>
                </a:solidFill>
                <a:effectLst/>
                <a:latin typeface="Arial" panose="020B0604020202020204" pitchFamily="34" charset="0"/>
              </a:rPr>
              <a:t>amet</a:t>
            </a:r>
            <a:endParaRPr lang="en-GB" dirty="0">
              <a:solidFill>
                <a:srgbClr val="011C67"/>
              </a:solidFill>
              <a:effectLst/>
              <a:latin typeface="Arial" panose="020B0604020202020204" pitchFamily="34" charset="0"/>
            </a:endParaRPr>
          </a:p>
        </p:txBody>
      </p:sp>
      <p:sp>
        <p:nvSpPr>
          <p:cNvPr id="27" name="Text Placeholder 14">
            <a:extLst>
              <a:ext uri="{FF2B5EF4-FFF2-40B4-BE49-F238E27FC236}">
                <a16:creationId xmlns:a16="http://schemas.microsoft.com/office/drawing/2014/main" id="{3DF3D1FC-03B8-E04D-9DA6-CDB5C487C44C}"/>
              </a:ext>
            </a:extLst>
          </p:cNvPr>
          <p:cNvSpPr>
            <a:spLocks noGrp="1"/>
          </p:cNvSpPr>
          <p:nvPr>
            <p:ph type="body" sz="quarter" idx="20" hasCustomPrompt="1"/>
          </p:nvPr>
        </p:nvSpPr>
        <p:spPr>
          <a:xfrm>
            <a:off x="6316246" y="4337926"/>
            <a:ext cx="3210526" cy="1685077"/>
          </a:xfrm>
          <a:prstGeom prst="rect">
            <a:avLst/>
          </a:prstGeom>
        </p:spPr>
        <p:txBody>
          <a:bodyPr wrap="square">
            <a:spAutoFit/>
          </a:bodyPr>
          <a:lstStyle>
            <a:lvl1pPr marL="0" indent="0">
              <a:buNone/>
              <a:defRPr sz="11500" b="1">
                <a:solidFill>
                  <a:schemeClr val="bg1"/>
                </a:solidFill>
              </a:defRPr>
            </a:lvl1pPr>
            <a:lvl2pPr>
              <a:defRPr sz="3600"/>
            </a:lvl2pPr>
            <a:lvl3pPr>
              <a:defRPr sz="3600"/>
            </a:lvl3pPr>
            <a:lvl4pPr>
              <a:defRPr sz="3600"/>
            </a:lvl4pPr>
            <a:lvl5pPr>
              <a:defRPr sz="3600"/>
            </a:lvl5pPr>
          </a:lstStyle>
          <a:p>
            <a:pPr lvl="0"/>
            <a:r>
              <a:rPr lang="en-US" dirty="0"/>
              <a:t>£2m</a:t>
            </a:r>
          </a:p>
        </p:txBody>
      </p:sp>
      <p:sp>
        <p:nvSpPr>
          <p:cNvPr id="28" name="Text Placeholder 25">
            <a:extLst>
              <a:ext uri="{FF2B5EF4-FFF2-40B4-BE49-F238E27FC236}">
                <a16:creationId xmlns:a16="http://schemas.microsoft.com/office/drawing/2014/main" id="{F4AE2FA4-A530-1540-800A-6A0ACFD551D4}"/>
              </a:ext>
            </a:extLst>
          </p:cNvPr>
          <p:cNvSpPr>
            <a:spLocks noGrp="1"/>
          </p:cNvSpPr>
          <p:nvPr>
            <p:ph type="body" sz="quarter" idx="21" hasCustomPrompt="1"/>
          </p:nvPr>
        </p:nvSpPr>
        <p:spPr>
          <a:xfrm>
            <a:off x="9526771" y="4633351"/>
            <a:ext cx="2242659" cy="1255728"/>
          </a:xfrm>
          <a:prstGeom prst="rect">
            <a:avLst/>
          </a:prstGeom>
        </p:spPr>
        <p:txBody>
          <a:bodyPr wrap="square">
            <a:spAutoFit/>
          </a:bodyPr>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US" dirty="0"/>
              <a:t>Lorem ipsum dolor sit </a:t>
            </a:r>
            <a:r>
              <a:rPr lang="en-US" dirty="0" err="1"/>
              <a:t>amet</a:t>
            </a:r>
            <a:endParaRPr lang="en-US" dirty="0"/>
          </a:p>
        </p:txBody>
      </p:sp>
      <p:sp>
        <p:nvSpPr>
          <p:cNvPr id="19" name="Date Placeholder 2">
            <a:extLst>
              <a:ext uri="{FF2B5EF4-FFF2-40B4-BE49-F238E27FC236}">
                <a16:creationId xmlns:a16="http://schemas.microsoft.com/office/drawing/2014/main" id="{F5E29404-E355-8C40-B064-5EED9D5084BE}"/>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21" name="Footer Placeholder 3">
            <a:extLst>
              <a:ext uri="{FF2B5EF4-FFF2-40B4-BE49-F238E27FC236}">
                <a16:creationId xmlns:a16="http://schemas.microsoft.com/office/drawing/2014/main" id="{0DDCE267-4A5F-E145-8792-06BF12597399}"/>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24" name="Text Placeholder 6">
            <a:extLst>
              <a:ext uri="{FF2B5EF4-FFF2-40B4-BE49-F238E27FC236}">
                <a16:creationId xmlns:a16="http://schemas.microsoft.com/office/drawing/2014/main" id="{8880FF51-74C3-C140-A39F-F630B1448049}"/>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795205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mp; Text Grid Slide">
    <p:spTree>
      <p:nvGrpSpPr>
        <p:cNvPr id="1" name=""/>
        <p:cNvGrpSpPr/>
        <p:nvPr/>
      </p:nvGrpSpPr>
      <p:grpSpPr>
        <a:xfrm>
          <a:off x="0" y="0"/>
          <a:ext cx="0" cy="0"/>
          <a:chOff x="0" y="0"/>
          <a:chExt cx="0" cy="0"/>
        </a:xfrm>
      </p:grpSpPr>
      <p:sp>
        <p:nvSpPr>
          <p:cNvPr id="43" name="Picture Placeholder 16">
            <a:extLst>
              <a:ext uri="{FF2B5EF4-FFF2-40B4-BE49-F238E27FC236}">
                <a16:creationId xmlns:a16="http://schemas.microsoft.com/office/drawing/2014/main" id="{0963E11F-32F1-6544-8FF4-C1EF6F642B91}"/>
              </a:ext>
            </a:extLst>
          </p:cNvPr>
          <p:cNvSpPr>
            <a:spLocks noGrp="1"/>
          </p:cNvSpPr>
          <p:nvPr>
            <p:ph type="pic" sz="quarter" idx="15"/>
          </p:nvPr>
        </p:nvSpPr>
        <p:spPr>
          <a:xfrm>
            <a:off x="9753600" y="1018730"/>
            <a:ext cx="2438400" cy="24384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4" name="Picture Placeholder 16">
            <a:extLst>
              <a:ext uri="{FF2B5EF4-FFF2-40B4-BE49-F238E27FC236}">
                <a16:creationId xmlns:a16="http://schemas.microsoft.com/office/drawing/2014/main" id="{FF92A6B8-47C8-B244-9D3E-90F39EE69398}"/>
              </a:ext>
            </a:extLst>
          </p:cNvPr>
          <p:cNvSpPr>
            <a:spLocks noGrp="1"/>
          </p:cNvSpPr>
          <p:nvPr>
            <p:ph type="pic" sz="quarter" idx="16"/>
          </p:nvPr>
        </p:nvSpPr>
        <p:spPr>
          <a:xfrm>
            <a:off x="7315200" y="3450545"/>
            <a:ext cx="2438400" cy="24384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2" name="Picture Placeholder 16">
            <a:extLst>
              <a:ext uri="{FF2B5EF4-FFF2-40B4-BE49-F238E27FC236}">
                <a16:creationId xmlns:a16="http://schemas.microsoft.com/office/drawing/2014/main" id="{98C0DB2D-35D1-F142-B809-1833736CA623}"/>
              </a:ext>
            </a:extLst>
          </p:cNvPr>
          <p:cNvSpPr>
            <a:spLocks noGrp="1"/>
          </p:cNvSpPr>
          <p:nvPr>
            <p:ph type="pic" sz="quarter" idx="14"/>
          </p:nvPr>
        </p:nvSpPr>
        <p:spPr>
          <a:xfrm>
            <a:off x="4876800" y="1018730"/>
            <a:ext cx="2438400" cy="24384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5" name="Picture Placeholder 16">
            <a:extLst>
              <a:ext uri="{FF2B5EF4-FFF2-40B4-BE49-F238E27FC236}">
                <a16:creationId xmlns:a16="http://schemas.microsoft.com/office/drawing/2014/main" id="{5BBCD3E3-1554-B049-8AAF-DF0C933C46FA}"/>
              </a:ext>
            </a:extLst>
          </p:cNvPr>
          <p:cNvSpPr>
            <a:spLocks noGrp="1"/>
          </p:cNvSpPr>
          <p:nvPr>
            <p:ph type="pic" sz="quarter" idx="17"/>
          </p:nvPr>
        </p:nvSpPr>
        <p:spPr>
          <a:xfrm>
            <a:off x="2438400" y="3450545"/>
            <a:ext cx="2438400" cy="24384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17" name="Picture Placeholder 16">
            <a:extLst>
              <a:ext uri="{FF2B5EF4-FFF2-40B4-BE49-F238E27FC236}">
                <a16:creationId xmlns:a16="http://schemas.microsoft.com/office/drawing/2014/main" id="{CE0FFA53-4B53-0345-BD1D-3380331FADAF}"/>
              </a:ext>
            </a:extLst>
          </p:cNvPr>
          <p:cNvSpPr>
            <a:spLocks noGrp="1"/>
          </p:cNvSpPr>
          <p:nvPr>
            <p:ph type="pic" sz="quarter" idx="13"/>
          </p:nvPr>
        </p:nvSpPr>
        <p:spPr>
          <a:xfrm>
            <a:off x="0" y="1018730"/>
            <a:ext cx="2438400" cy="24384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53" name="Text Placeholder 47">
            <a:extLst>
              <a:ext uri="{FF2B5EF4-FFF2-40B4-BE49-F238E27FC236}">
                <a16:creationId xmlns:a16="http://schemas.microsoft.com/office/drawing/2014/main" id="{1D5925E4-B891-944B-91DC-A261A1D5FDE6}"/>
              </a:ext>
            </a:extLst>
          </p:cNvPr>
          <p:cNvSpPr>
            <a:spLocks noGrp="1"/>
          </p:cNvSpPr>
          <p:nvPr>
            <p:ph type="body" sz="quarter" idx="22"/>
          </p:nvPr>
        </p:nvSpPr>
        <p:spPr>
          <a:xfrm>
            <a:off x="9753600" y="3450545"/>
            <a:ext cx="2438400" cy="2438400"/>
          </a:xfrm>
          <a:prstGeom prst="rect">
            <a:avLst/>
          </a:prstGeom>
          <a:solidFill>
            <a:schemeClr val="accent1"/>
          </a:solidFill>
        </p:spPr>
        <p:txBody>
          <a:bodyPr lIns="180000" tIns="180000" rIns="180000" bIns="180000"/>
          <a:lstStyle>
            <a:lvl1pPr marL="0" indent="0">
              <a:buNone/>
              <a:defRPr sz="2000">
                <a:solidFill>
                  <a:schemeClr val="tx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48" name="Text Placeholder 47">
            <a:extLst>
              <a:ext uri="{FF2B5EF4-FFF2-40B4-BE49-F238E27FC236}">
                <a16:creationId xmlns:a16="http://schemas.microsoft.com/office/drawing/2014/main" id="{BBB06489-33E6-1442-BC2F-397F1EC4EAB5}"/>
              </a:ext>
            </a:extLst>
          </p:cNvPr>
          <p:cNvSpPr>
            <a:spLocks noGrp="1"/>
          </p:cNvSpPr>
          <p:nvPr>
            <p:ph type="body" sz="quarter" idx="18"/>
          </p:nvPr>
        </p:nvSpPr>
        <p:spPr>
          <a:xfrm>
            <a:off x="0" y="3450545"/>
            <a:ext cx="2438400" cy="2438400"/>
          </a:xfrm>
          <a:prstGeom prst="rect">
            <a:avLst/>
          </a:prstGeom>
          <a:solidFill>
            <a:schemeClr val="accent5"/>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0" name="Text Placeholder 47">
            <a:extLst>
              <a:ext uri="{FF2B5EF4-FFF2-40B4-BE49-F238E27FC236}">
                <a16:creationId xmlns:a16="http://schemas.microsoft.com/office/drawing/2014/main" id="{7C62DAF7-D2F9-5D47-AB79-7712B92267C1}"/>
              </a:ext>
            </a:extLst>
          </p:cNvPr>
          <p:cNvSpPr>
            <a:spLocks noGrp="1"/>
          </p:cNvSpPr>
          <p:nvPr>
            <p:ph type="body" sz="quarter" idx="19"/>
          </p:nvPr>
        </p:nvSpPr>
        <p:spPr>
          <a:xfrm>
            <a:off x="2438400" y="1018730"/>
            <a:ext cx="2438400" cy="2438400"/>
          </a:xfrm>
          <a:prstGeom prst="rect">
            <a:avLst/>
          </a:prstGeom>
          <a:solidFill>
            <a:schemeClr val="accent4"/>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1" name="Text Placeholder 47">
            <a:extLst>
              <a:ext uri="{FF2B5EF4-FFF2-40B4-BE49-F238E27FC236}">
                <a16:creationId xmlns:a16="http://schemas.microsoft.com/office/drawing/2014/main" id="{887255BA-4BF0-E844-8BE7-3D125B568E2A}"/>
              </a:ext>
            </a:extLst>
          </p:cNvPr>
          <p:cNvSpPr>
            <a:spLocks noGrp="1"/>
          </p:cNvSpPr>
          <p:nvPr>
            <p:ph type="body" sz="quarter" idx="20"/>
          </p:nvPr>
        </p:nvSpPr>
        <p:spPr>
          <a:xfrm>
            <a:off x="4876800" y="3450545"/>
            <a:ext cx="2438400" cy="2438400"/>
          </a:xfrm>
          <a:prstGeom prst="rect">
            <a:avLst/>
          </a:prstGeom>
          <a:solidFill>
            <a:schemeClr val="accent3"/>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2" name="Text Placeholder 47">
            <a:extLst>
              <a:ext uri="{FF2B5EF4-FFF2-40B4-BE49-F238E27FC236}">
                <a16:creationId xmlns:a16="http://schemas.microsoft.com/office/drawing/2014/main" id="{FAC8937D-B337-F944-8F1C-14A4768CD593}"/>
              </a:ext>
            </a:extLst>
          </p:cNvPr>
          <p:cNvSpPr>
            <a:spLocks noGrp="1"/>
          </p:cNvSpPr>
          <p:nvPr>
            <p:ph type="body" sz="quarter" idx="21"/>
          </p:nvPr>
        </p:nvSpPr>
        <p:spPr>
          <a:xfrm>
            <a:off x="7315200" y="1018730"/>
            <a:ext cx="2438400" cy="2438400"/>
          </a:xfrm>
          <a:prstGeom prst="rect">
            <a:avLst/>
          </a:prstGeom>
          <a:solidFill>
            <a:schemeClr val="accent2"/>
          </a:solidFill>
        </p:spPr>
        <p:txBody>
          <a:bodyPr lIns="180000" tIns="180000" rIns="180000" bIns="180000"/>
          <a:lstStyle>
            <a:lvl1pPr marL="0" indent="0">
              <a:buNone/>
              <a:defRPr sz="2000">
                <a:solidFill>
                  <a:schemeClr val="tx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23" name="Date Placeholder 2">
            <a:extLst>
              <a:ext uri="{FF2B5EF4-FFF2-40B4-BE49-F238E27FC236}">
                <a16:creationId xmlns:a16="http://schemas.microsoft.com/office/drawing/2014/main" id="{8C5D4842-7C0F-EC46-A474-5DF0CEC9CED8}"/>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24 October 2025</a:t>
            </a:fld>
            <a:endParaRPr lang="en-GB" dirty="0"/>
          </a:p>
        </p:txBody>
      </p:sp>
      <p:sp>
        <p:nvSpPr>
          <p:cNvPr id="24" name="Footer Placeholder 3">
            <a:extLst>
              <a:ext uri="{FF2B5EF4-FFF2-40B4-BE49-F238E27FC236}">
                <a16:creationId xmlns:a16="http://schemas.microsoft.com/office/drawing/2014/main" id="{84666CE4-75BF-B34F-8276-FC5F1A57F120}"/>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endParaRPr lang="en-GB" dirty="0"/>
          </a:p>
        </p:txBody>
      </p:sp>
      <p:sp>
        <p:nvSpPr>
          <p:cNvPr id="25" name="Text Placeholder 6">
            <a:extLst>
              <a:ext uri="{FF2B5EF4-FFF2-40B4-BE49-F238E27FC236}">
                <a16:creationId xmlns:a16="http://schemas.microsoft.com/office/drawing/2014/main" id="{FAD10673-0692-CB4F-8CF7-113E83741640}"/>
              </a:ext>
            </a:extLst>
          </p:cNvPr>
          <p:cNvSpPr>
            <a:spLocks noGrp="1"/>
          </p:cNvSpPr>
          <p:nvPr>
            <p:ph type="body" sz="quarter" idx="23"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301810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mp; Image Slide">
    <p:spTree>
      <p:nvGrpSpPr>
        <p:cNvPr id="1" name=""/>
        <p:cNvGrpSpPr/>
        <p:nvPr/>
      </p:nvGrpSpPr>
      <p:grpSpPr>
        <a:xfrm>
          <a:off x="0" y="0"/>
          <a:ext cx="0" cy="0"/>
          <a:chOff x="0" y="0"/>
          <a:chExt cx="0" cy="0"/>
        </a:xfrm>
      </p:grpSpPr>
      <p:pic>
        <p:nvPicPr>
          <p:cNvPr id="17" name="Picture 16" descr="A group of people standing in front of a building&#10;&#10;Description automatically generated">
            <a:extLst>
              <a:ext uri="{FF2B5EF4-FFF2-40B4-BE49-F238E27FC236}">
                <a16:creationId xmlns:a16="http://schemas.microsoft.com/office/drawing/2014/main" id="{AD3390C2-6273-9244-A9F3-90837D6D6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5653" y="924978"/>
            <a:ext cx="6086347" cy="5933022"/>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6096000" y="1029589"/>
            <a:ext cx="6096000" cy="5827712"/>
          </a:xfrm>
          <a:prstGeom prst="rect">
            <a:avLst/>
          </a:prstGeom>
        </p:spPr>
        <p:txBody>
          <a:bodyPr anchor="ctr">
            <a:normAutofit/>
          </a:bodyPr>
          <a:lstStyle>
            <a:lvl1pPr marL="0" indent="0" algn="ctr">
              <a:buNone/>
              <a:defRPr sz="2800">
                <a:solidFill>
                  <a:schemeClr val="bg1"/>
                </a:solidFill>
              </a:defRPr>
            </a:lvl1pPr>
          </a:lstStyle>
          <a:p>
            <a:endParaRPr lang="en-US" dirty="0"/>
          </a:p>
        </p:txBody>
      </p:sp>
      <p:sp>
        <p:nvSpPr>
          <p:cNvPr id="23" name="Text Placeholder 12">
            <a:extLst>
              <a:ext uri="{FF2B5EF4-FFF2-40B4-BE49-F238E27FC236}">
                <a16:creationId xmlns:a16="http://schemas.microsoft.com/office/drawing/2014/main" id="{E3763FFE-87B6-D04C-8D15-AC31B471D13B}"/>
              </a:ext>
            </a:extLst>
          </p:cNvPr>
          <p:cNvSpPr>
            <a:spLocks noGrp="1"/>
          </p:cNvSpPr>
          <p:nvPr>
            <p:ph type="body" sz="quarter" idx="17" hasCustomPrompt="1"/>
          </p:nvPr>
        </p:nvSpPr>
        <p:spPr>
          <a:xfrm>
            <a:off x="6115178" y="4895151"/>
            <a:ext cx="6076822"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21" name="Rectangle 20">
            <a:extLst>
              <a:ext uri="{FF2B5EF4-FFF2-40B4-BE49-F238E27FC236}">
                <a16:creationId xmlns:a16="http://schemas.microsoft.com/office/drawing/2014/main" id="{71990D2C-E643-0846-B649-81EC000B6937}"/>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Drag and drop an image onto this slide or click the picture icon to select an image. You can find our </a:t>
            </a:r>
            <a:r>
              <a:rPr lang="en-US" sz="1600" dirty="0" err="1">
                <a:solidFill>
                  <a:schemeClr val="tx2"/>
                </a:solidFill>
              </a:rPr>
              <a:t>imagebank</a:t>
            </a:r>
            <a:r>
              <a:rPr lang="en-US" sz="1600" dirty="0">
                <a:solidFill>
                  <a:schemeClr val="tx2"/>
                </a:solidFill>
              </a:rPr>
              <a:t> here:</a:t>
            </a:r>
          </a:p>
          <a:p>
            <a:pPr algn="l"/>
            <a:r>
              <a:rPr lang="en-US" sz="1600" dirty="0" err="1">
                <a:solidFill>
                  <a:schemeClr val="tx2"/>
                </a:solidFill>
                <a:hlinkClick r:id="rId4"/>
              </a:rPr>
              <a:t>www.nottingham.ac.uk</a:t>
            </a:r>
            <a:r>
              <a:rPr lang="en-US" sz="1600" dirty="0">
                <a:solidFill>
                  <a:schemeClr val="tx2"/>
                </a:solidFill>
                <a:hlinkClick r:id="rId4"/>
              </a:rPr>
              <a:t>/</a:t>
            </a:r>
            <a:r>
              <a:rPr lang="en-US" sz="1600" dirty="0" err="1">
                <a:solidFill>
                  <a:schemeClr val="tx2"/>
                </a:solidFill>
                <a:hlinkClick r:id="rId4"/>
              </a:rPr>
              <a:t>imagebank</a:t>
            </a:r>
            <a:r>
              <a:rPr lang="en-US" sz="1600" dirty="0">
                <a:solidFill>
                  <a:schemeClr val="tx2"/>
                </a:solidFill>
                <a:hlinkClick r:id="rId4"/>
              </a:rPr>
              <a:t> </a:t>
            </a:r>
            <a:endParaRPr lang="en-US" sz="1600" dirty="0">
              <a:solidFill>
                <a:schemeClr val="tx2"/>
              </a:solidFill>
            </a:endParaRPr>
          </a:p>
        </p:txBody>
      </p:sp>
      <p:sp>
        <p:nvSpPr>
          <p:cNvPr id="16" name="Date Placeholder 2">
            <a:extLst>
              <a:ext uri="{FF2B5EF4-FFF2-40B4-BE49-F238E27FC236}">
                <a16:creationId xmlns:a16="http://schemas.microsoft.com/office/drawing/2014/main" id="{478D9FEA-DB2B-6A45-97A4-F6B0D4E2E4A5}"/>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8" name="Footer Placeholder 3">
            <a:extLst>
              <a:ext uri="{FF2B5EF4-FFF2-40B4-BE49-F238E27FC236}">
                <a16:creationId xmlns:a16="http://schemas.microsoft.com/office/drawing/2014/main" id="{68816193-F97B-4A43-B903-C799F573E1C7}"/>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22" name="Text Placeholder 6">
            <a:extLst>
              <a:ext uri="{FF2B5EF4-FFF2-40B4-BE49-F238E27FC236}">
                <a16:creationId xmlns:a16="http://schemas.microsoft.com/office/drawing/2014/main" id="{DE47A69B-7B76-B441-995B-5AF421342390}"/>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494867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mp; Image Slide Dark">
    <p:bg>
      <p:bgPr>
        <a:solidFill>
          <a:schemeClr val="accent5"/>
        </a:solidFill>
        <a:effectLst/>
      </p:bgPr>
    </p:bg>
    <p:spTree>
      <p:nvGrpSpPr>
        <p:cNvPr id="1" name=""/>
        <p:cNvGrpSpPr/>
        <p:nvPr/>
      </p:nvGrpSpPr>
      <p:grpSpPr>
        <a:xfrm>
          <a:off x="0" y="0"/>
          <a:ext cx="0" cy="0"/>
          <a:chOff x="0" y="0"/>
          <a:chExt cx="0" cy="0"/>
        </a:xfrm>
      </p:grpSpPr>
      <p:pic>
        <p:nvPicPr>
          <p:cNvPr id="17" name="Picture 16" descr="A group of people standing in front of a building&#10;&#10;Description automatically generated">
            <a:extLst>
              <a:ext uri="{FF2B5EF4-FFF2-40B4-BE49-F238E27FC236}">
                <a16:creationId xmlns:a16="http://schemas.microsoft.com/office/drawing/2014/main" id="{AD3390C2-6273-9244-A9F3-90837D6D6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5653" y="924978"/>
            <a:ext cx="6086347" cy="5933022"/>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6096000" y="1029589"/>
            <a:ext cx="6096000" cy="5827712"/>
          </a:xfrm>
          <a:prstGeom prst="rect">
            <a:avLst/>
          </a:prstGeom>
        </p:spPr>
        <p:txBody>
          <a:bodyPr anchor="ctr">
            <a:normAutofit/>
          </a:bodyPr>
          <a:lstStyle>
            <a:lvl1pPr marL="0" indent="0" algn="ctr">
              <a:buNone/>
              <a:defRPr sz="2800">
                <a:solidFill>
                  <a:schemeClr val="bg1"/>
                </a:solidFill>
              </a:defRPr>
            </a:lvl1pPr>
          </a:lstStyle>
          <a:p>
            <a:endParaRPr lang="en-US" dirty="0"/>
          </a:p>
        </p:txBody>
      </p:sp>
      <p:sp>
        <p:nvSpPr>
          <p:cNvPr id="23" name="Text Placeholder 12">
            <a:extLst>
              <a:ext uri="{FF2B5EF4-FFF2-40B4-BE49-F238E27FC236}">
                <a16:creationId xmlns:a16="http://schemas.microsoft.com/office/drawing/2014/main" id="{E3763FFE-87B6-D04C-8D15-AC31B471D13B}"/>
              </a:ext>
            </a:extLst>
          </p:cNvPr>
          <p:cNvSpPr>
            <a:spLocks noGrp="1"/>
          </p:cNvSpPr>
          <p:nvPr>
            <p:ph type="body" sz="quarter" idx="17" hasCustomPrompt="1"/>
          </p:nvPr>
        </p:nvSpPr>
        <p:spPr>
          <a:xfrm>
            <a:off x="6115178" y="4895151"/>
            <a:ext cx="6076822"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1"/>
              </a:buClr>
              <a:defRPr lang="en-GB" sz="2800" smtClean="0">
                <a:solidFill>
                  <a:schemeClr val="bg1"/>
                </a:solidFill>
                <a:effectLst/>
              </a:defRPr>
            </a:lvl1pPr>
            <a:lvl2pPr>
              <a:buClr>
                <a:schemeClr val="accent1"/>
              </a:buClr>
              <a:defRPr sz="2800">
                <a:solidFill>
                  <a:schemeClr val="bg1"/>
                </a:solidFill>
              </a:defRPr>
            </a:lvl2pPr>
            <a:lvl3pPr>
              <a:buClr>
                <a:schemeClr val="accent1"/>
              </a:buClr>
              <a:defRPr sz="2800">
                <a:solidFill>
                  <a:schemeClr val="bg1"/>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21" name="Rectangle 20">
            <a:extLst>
              <a:ext uri="{FF2B5EF4-FFF2-40B4-BE49-F238E27FC236}">
                <a16:creationId xmlns:a16="http://schemas.microsoft.com/office/drawing/2014/main" id="{71990D2C-E643-0846-B649-81EC000B6937}"/>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Drag and drop an image onto this slide or click the picture icon to select an image. You can find our </a:t>
            </a:r>
            <a:r>
              <a:rPr lang="en-US" sz="1600" dirty="0" err="1">
                <a:solidFill>
                  <a:schemeClr val="tx2"/>
                </a:solidFill>
              </a:rPr>
              <a:t>imagebank</a:t>
            </a:r>
            <a:r>
              <a:rPr lang="en-US" sz="1600" dirty="0">
                <a:solidFill>
                  <a:schemeClr val="tx2"/>
                </a:solidFill>
              </a:rPr>
              <a:t> here:</a:t>
            </a:r>
          </a:p>
          <a:p>
            <a:pPr algn="l"/>
            <a:r>
              <a:rPr lang="en-US" sz="1600" dirty="0" err="1">
                <a:solidFill>
                  <a:schemeClr val="tx2"/>
                </a:solidFill>
                <a:hlinkClick r:id="rId4"/>
              </a:rPr>
              <a:t>www.nottingham.ac.uk</a:t>
            </a:r>
            <a:r>
              <a:rPr lang="en-US" sz="1600" dirty="0">
                <a:solidFill>
                  <a:schemeClr val="tx2"/>
                </a:solidFill>
                <a:hlinkClick r:id="rId4"/>
              </a:rPr>
              <a:t>/</a:t>
            </a:r>
            <a:r>
              <a:rPr lang="en-US" sz="1600" dirty="0" err="1">
                <a:solidFill>
                  <a:schemeClr val="tx2"/>
                </a:solidFill>
                <a:hlinkClick r:id="rId4"/>
              </a:rPr>
              <a:t>imagebank</a:t>
            </a:r>
            <a:r>
              <a:rPr lang="en-US" sz="1600" dirty="0">
                <a:solidFill>
                  <a:schemeClr val="tx2"/>
                </a:solidFill>
                <a:hlinkClick r:id="rId4"/>
              </a:rPr>
              <a:t> </a:t>
            </a:r>
            <a:endParaRPr lang="en-US" sz="1600" dirty="0">
              <a:solidFill>
                <a:schemeClr val="tx2"/>
              </a:solidFill>
            </a:endParaRPr>
          </a:p>
        </p:txBody>
      </p:sp>
      <p:sp>
        <p:nvSpPr>
          <p:cNvPr id="16" name="Date Placeholder 2">
            <a:extLst>
              <a:ext uri="{FF2B5EF4-FFF2-40B4-BE49-F238E27FC236}">
                <a16:creationId xmlns:a16="http://schemas.microsoft.com/office/drawing/2014/main" id="{2829581F-89A7-2F45-AEDF-13BBA609D001}"/>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dirty="0"/>
          </a:p>
        </p:txBody>
      </p:sp>
      <p:sp>
        <p:nvSpPr>
          <p:cNvPr id="18" name="Footer Placeholder 3">
            <a:extLst>
              <a:ext uri="{FF2B5EF4-FFF2-40B4-BE49-F238E27FC236}">
                <a16:creationId xmlns:a16="http://schemas.microsoft.com/office/drawing/2014/main" id="{D90419B6-7C51-714B-B9AF-5A83311100C1}"/>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endParaRPr lang="en-GB" dirty="0"/>
          </a:p>
        </p:txBody>
      </p:sp>
      <p:sp>
        <p:nvSpPr>
          <p:cNvPr id="22" name="Text Placeholder 6">
            <a:extLst>
              <a:ext uri="{FF2B5EF4-FFF2-40B4-BE49-F238E27FC236}">
                <a16:creationId xmlns:a16="http://schemas.microsoft.com/office/drawing/2014/main" id="{F403D8CA-B469-274B-A619-DD30F98BF647}"/>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dirty="0"/>
              <a:t> </a:t>
            </a:r>
          </a:p>
        </p:txBody>
      </p:sp>
    </p:spTree>
    <p:extLst>
      <p:ext uri="{BB962C8B-B14F-4D97-AF65-F5344CB8AC3E}">
        <p14:creationId xmlns:p14="http://schemas.microsoft.com/office/powerpoint/2010/main" val="2229820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Page Image Slide">
    <p:spTree>
      <p:nvGrpSpPr>
        <p:cNvPr id="1" name=""/>
        <p:cNvGrpSpPr/>
        <p:nvPr/>
      </p:nvGrpSpPr>
      <p:grpSpPr>
        <a:xfrm>
          <a:off x="0" y="0"/>
          <a:ext cx="0" cy="0"/>
          <a:chOff x="0" y="0"/>
          <a:chExt cx="0" cy="0"/>
        </a:xfrm>
      </p:grpSpPr>
      <p:pic>
        <p:nvPicPr>
          <p:cNvPr id="11" name="Picture 10" descr="A group of people posing for the camera&#10;&#10;Description automatically generated">
            <a:extLst>
              <a:ext uri="{FF2B5EF4-FFF2-40B4-BE49-F238E27FC236}">
                <a16:creationId xmlns:a16="http://schemas.microsoft.com/office/drawing/2014/main" id="{18CD7C8D-4EBF-E54E-8157-B82F50C780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2539"/>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0" y="1030288"/>
            <a:ext cx="12192000" cy="5827712"/>
          </a:xfrm>
          <a:prstGeom prst="rect">
            <a:avLst/>
          </a:prstGeom>
        </p:spPr>
        <p:txBody>
          <a:bodyPr anchor="ctr">
            <a:normAutofit/>
          </a:bodyPr>
          <a:lstStyle>
            <a:lvl1pPr marL="0" indent="0" algn="ctr">
              <a:buNone/>
              <a:defRPr sz="2800">
                <a:solidFill>
                  <a:schemeClr val="bg1"/>
                </a:solidFill>
              </a:defRPr>
            </a:lvl1pPr>
          </a:lstStyle>
          <a:p>
            <a:endParaRPr lang="en-US" dirty="0"/>
          </a:p>
        </p:txBody>
      </p:sp>
      <p:sp>
        <p:nvSpPr>
          <p:cNvPr id="13" name="Text Placeholder 12">
            <a:extLst>
              <a:ext uri="{FF2B5EF4-FFF2-40B4-BE49-F238E27FC236}">
                <a16:creationId xmlns:a16="http://schemas.microsoft.com/office/drawing/2014/main" id="{B347CCA2-0399-254E-ACFE-E5730EC8E4FA}"/>
              </a:ext>
            </a:extLst>
          </p:cNvPr>
          <p:cNvSpPr>
            <a:spLocks noGrp="1"/>
          </p:cNvSpPr>
          <p:nvPr>
            <p:ph type="body" sz="quarter" idx="17" hasCustomPrompt="1"/>
          </p:nvPr>
        </p:nvSpPr>
        <p:spPr>
          <a:xfrm>
            <a:off x="0" y="4895850"/>
            <a:ext cx="12192000"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 </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21" name="Rectangle 20">
            <a:extLst>
              <a:ext uri="{FF2B5EF4-FFF2-40B4-BE49-F238E27FC236}">
                <a16:creationId xmlns:a16="http://schemas.microsoft.com/office/drawing/2014/main" id="{71990D2C-E643-0846-B649-81EC000B6937}"/>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Drag and drop an image onto this slide or click the picture icon to select an image. You can find our </a:t>
            </a:r>
            <a:r>
              <a:rPr lang="en-US" sz="1600" dirty="0" err="1">
                <a:solidFill>
                  <a:schemeClr val="tx2"/>
                </a:solidFill>
              </a:rPr>
              <a:t>imagebank</a:t>
            </a:r>
            <a:r>
              <a:rPr lang="en-US" sz="1600" dirty="0">
                <a:solidFill>
                  <a:schemeClr val="tx2"/>
                </a:solidFill>
              </a:rPr>
              <a:t> here:</a:t>
            </a:r>
          </a:p>
          <a:p>
            <a:pPr algn="l"/>
            <a:r>
              <a:rPr lang="en-US" sz="1600" dirty="0" err="1">
                <a:solidFill>
                  <a:schemeClr val="tx2"/>
                </a:solidFill>
                <a:hlinkClick r:id="rId4"/>
              </a:rPr>
              <a:t>www.nottingham.ac.uk</a:t>
            </a:r>
            <a:r>
              <a:rPr lang="en-US" sz="1600" dirty="0">
                <a:solidFill>
                  <a:schemeClr val="tx2"/>
                </a:solidFill>
                <a:hlinkClick r:id="rId4"/>
              </a:rPr>
              <a:t>/</a:t>
            </a:r>
            <a:r>
              <a:rPr lang="en-US" sz="1600" dirty="0" err="1">
                <a:solidFill>
                  <a:schemeClr val="tx2"/>
                </a:solidFill>
                <a:hlinkClick r:id="rId4"/>
              </a:rPr>
              <a:t>imagebank</a:t>
            </a:r>
            <a:r>
              <a:rPr lang="en-US" sz="1600" dirty="0">
                <a:solidFill>
                  <a:schemeClr val="tx2"/>
                </a:solidFill>
                <a:hlinkClick r:id="rId4"/>
              </a:rPr>
              <a:t> </a:t>
            </a:r>
            <a:endParaRPr lang="en-US" sz="1600" dirty="0">
              <a:solidFill>
                <a:schemeClr val="tx2"/>
              </a:solidFill>
            </a:endParaRPr>
          </a:p>
        </p:txBody>
      </p:sp>
      <p:sp>
        <p:nvSpPr>
          <p:cNvPr id="17" name="Date Placeholder 2">
            <a:extLst>
              <a:ext uri="{FF2B5EF4-FFF2-40B4-BE49-F238E27FC236}">
                <a16:creationId xmlns:a16="http://schemas.microsoft.com/office/drawing/2014/main" id="{71412D12-3864-394B-985D-3364B1646D30}"/>
              </a:ext>
            </a:extLst>
          </p:cNvPr>
          <p:cNvSpPr>
            <a:spLocks noGrp="1"/>
          </p:cNvSpPr>
          <p:nvPr>
            <p:ph type="dt" sz="half" idx="10"/>
          </p:nvPr>
        </p:nvSpPr>
        <p:spPr>
          <a:xfrm>
            <a:off x="479375" y="6356350"/>
            <a:ext cx="1486993" cy="365125"/>
          </a:xfrm>
          <a:prstGeom prst="rect">
            <a:avLst/>
          </a:prstGeom>
        </p:spPr>
        <p:txBody>
          <a:bodyPr/>
          <a:lstStyle>
            <a:lvl1pPr>
              <a:defRPr>
                <a:solidFill>
                  <a:schemeClr val="bg1"/>
                </a:solidFill>
              </a:defRPr>
            </a:lvl1pPr>
          </a:lstStyle>
          <a:p>
            <a:fld id="{285EAF73-EE3C-41B7-AE89-4A15C844158B}" type="datetime4">
              <a:rPr lang="en-GB" smtClean="0"/>
              <a:pPr/>
              <a:t>24 October 2025</a:t>
            </a:fld>
            <a:endParaRPr lang="en-GB" dirty="0"/>
          </a:p>
        </p:txBody>
      </p:sp>
      <p:sp>
        <p:nvSpPr>
          <p:cNvPr id="18" name="Footer Placeholder 3">
            <a:extLst>
              <a:ext uri="{FF2B5EF4-FFF2-40B4-BE49-F238E27FC236}">
                <a16:creationId xmlns:a16="http://schemas.microsoft.com/office/drawing/2014/main" id="{89377BC7-EA60-2841-8608-D79A7C3B71EB}"/>
              </a:ext>
            </a:extLst>
          </p:cNvPr>
          <p:cNvSpPr>
            <a:spLocks noGrp="1"/>
          </p:cNvSpPr>
          <p:nvPr>
            <p:ph type="ftr" sz="quarter" idx="11"/>
          </p:nvPr>
        </p:nvSpPr>
        <p:spPr>
          <a:xfrm>
            <a:off x="2207644" y="6356350"/>
            <a:ext cx="3469252" cy="365125"/>
          </a:xfrm>
        </p:spPr>
        <p:txBody>
          <a:bodyPr/>
          <a:lstStyle>
            <a:lvl1pPr algn="l">
              <a:defRPr>
                <a:solidFill>
                  <a:schemeClr val="bg1"/>
                </a:solidFill>
              </a:defRPr>
            </a:lvl1pPr>
          </a:lstStyle>
          <a:p>
            <a:r>
              <a:rPr lang="en-GB"/>
              <a:t>Name, Department</a:t>
            </a:r>
            <a:endParaRPr lang="en-GB" dirty="0"/>
          </a:p>
        </p:txBody>
      </p:sp>
      <p:sp>
        <p:nvSpPr>
          <p:cNvPr id="20" name="Text Placeholder 6">
            <a:extLst>
              <a:ext uri="{FF2B5EF4-FFF2-40B4-BE49-F238E27FC236}">
                <a16:creationId xmlns:a16="http://schemas.microsoft.com/office/drawing/2014/main" id="{77ECF5E4-B74A-FB48-B872-16F3292CF9EA}"/>
              </a:ext>
            </a:extLst>
          </p:cNvPr>
          <p:cNvSpPr>
            <a:spLocks noGrp="1"/>
          </p:cNvSpPr>
          <p:nvPr>
            <p:ph type="body" sz="quarter" idx="18" hasCustomPrompt="1"/>
          </p:nvPr>
        </p:nvSpPr>
        <p:spPr>
          <a:xfrm>
            <a:off x="2082291" y="6356350"/>
            <a:ext cx="10800" cy="365125"/>
          </a:xfrm>
          <a:prstGeom prst="rect">
            <a:avLst/>
          </a:prstGeom>
          <a:solidFill>
            <a:schemeClr val="bg1"/>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868702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542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with Castle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FCAE9-B754-8C4D-B7F9-C051D54669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653510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flipH="1">
            <a:off x="0" y="0"/>
            <a:ext cx="12190412" cy="6858000"/>
          </a:xfrm>
          <a:prstGeom prst="rect">
            <a:avLst/>
          </a:prstGeom>
          <a:blipFill dpi="0" rotWithShape="1">
            <a:blip r:embed="rId2">
              <a:alphaModFix amt="40000"/>
            </a:blip>
            <a:srcRect/>
            <a:stretch>
              <a:fillRect l="-20940" t="-1372" b="-228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
        <p:nvSpPr>
          <p:cNvPr id="2" name="Title 1"/>
          <p:cNvSpPr>
            <a:spLocks noGrp="1"/>
          </p:cNvSpPr>
          <p:nvPr>
            <p:ph type="ctrTitle"/>
          </p:nvPr>
        </p:nvSpPr>
        <p:spPr>
          <a:xfrm>
            <a:off x="4471876" y="2409650"/>
            <a:ext cx="7262923" cy="2387600"/>
          </a:xfrm>
        </p:spPr>
        <p:txBody>
          <a:bodyPr anchor="ctr">
            <a:noAutofit/>
          </a:bodyPr>
          <a:lstStyle>
            <a:lvl1pPr algn="r">
              <a:lnSpc>
                <a:spcPct val="100000"/>
              </a:lnSpc>
              <a:defRPr sz="8000" b="1">
                <a:solidFill>
                  <a:schemeClr val="bg1"/>
                </a:solidFill>
              </a:defRPr>
            </a:lvl1pPr>
          </a:lstStyle>
          <a:p>
            <a:r>
              <a:rPr lang="en-US" dirty="0"/>
              <a:t>Click to edit Master title</a:t>
            </a:r>
            <a:endParaRPr lang="en-GB" dirty="0"/>
          </a:p>
        </p:txBody>
      </p:sp>
      <p:sp>
        <p:nvSpPr>
          <p:cNvPr id="6" name="Text Placeholder 5"/>
          <p:cNvSpPr>
            <a:spLocks noGrp="1"/>
          </p:cNvSpPr>
          <p:nvPr>
            <p:ph type="body" sz="quarter" idx="10" hasCustomPrompt="1"/>
          </p:nvPr>
        </p:nvSpPr>
        <p:spPr>
          <a:xfrm>
            <a:off x="209550" y="5562600"/>
            <a:ext cx="11525096" cy="947797"/>
          </a:xfrm>
          <a:prstGeom prst="rect">
            <a:avLst/>
          </a:prstGeom>
        </p:spPr>
        <p:txBody>
          <a:bodyPr anchor="ctr">
            <a:normAutofit/>
          </a:bodyPr>
          <a:lstStyle>
            <a:lvl1pPr marL="0" indent="0" algn="r">
              <a:buNone/>
              <a:defRPr sz="3600" b="0" baseline="0">
                <a:solidFill>
                  <a:schemeClr val="bg1"/>
                </a:solidFill>
                <a:latin typeface="+mn-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Tree>
    <p:extLst>
      <p:ext uri="{BB962C8B-B14F-4D97-AF65-F5344CB8AC3E}">
        <p14:creationId xmlns:p14="http://schemas.microsoft.com/office/powerpoint/2010/main" val="171507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 Ear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7EDC40-08B7-C54D-9A16-7B5D3FDD4F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4" name="Title 1">
            <a:extLst>
              <a:ext uri="{FF2B5EF4-FFF2-40B4-BE49-F238E27FC236}">
                <a16:creationId xmlns:a16="http://schemas.microsoft.com/office/drawing/2014/main" id="{47483873-86BD-454E-AF6E-E4D2764B65F0}"/>
              </a:ext>
            </a:extLst>
          </p:cNvPr>
          <p:cNvSpPr>
            <a:spLocks noGrp="1"/>
          </p:cNvSpPr>
          <p:nvPr>
            <p:ph type="ctrTitle" hasCustomPrompt="1"/>
          </p:nvPr>
        </p:nvSpPr>
        <p:spPr>
          <a:xfrm>
            <a:off x="3776719" y="1123805"/>
            <a:ext cx="4629834" cy="4610390"/>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End slide</a:t>
            </a:r>
            <a:br>
              <a:rPr lang="en-US" dirty="0"/>
            </a:br>
            <a:r>
              <a:rPr lang="en-US" dirty="0"/>
              <a:t>questions?</a:t>
            </a:r>
            <a:endParaRPr lang="en-GB" dirty="0"/>
          </a:p>
        </p:txBody>
      </p:sp>
    </p:spTree>
    <p:extLst>
      <p:ext uri="{BB962C8B-B14F-4D97-AF65-F5344CB8AC3E}">
        <p14:creationId xmlns:p14="http://schemas.microsoft.com/office/powerpoint/2010/main" val="4062407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07C01-E6FE-374C-80D0-F5676A0E071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9" name="Title 1">
            <a:extLst>
              <a:ext uri="{FF2B5EF4-FFF2-40B4-BE49-F238E27FC236}">
                <a16:creationId xmlns:a16="http://schemas.microsoft.com/office/drawing/2014/main" id="{3C67C3C0-F69E-E643-A32B-61F2F310AA47}"/>
              </a:ext>
            </a:extLst>
          </p:cNvPr>
          <p:cNvSpPr>
            <a:spLocks noGrp="1"/>
          </p:cNvSpPr>
          <p:nvPr>
            <p:ph type="ctrTitle" hasCustomPrompt="1"/>
          </p:nvPr>
        </p:nvSpPr>
        <p:spPr>
          <a:xfrm>
            <a:off x="3776719" y="1123805"/>
            <a:ext cx="4629834" cy="4610390"/>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End slide</a:t>
            </a:r>
            <a:br>
              <a:rPr lang="en-US" dirty="0"/>
            </a:br>
            <a:r>
              <a:rPr lang="en-US" dirty="0"/>
              <a:t>questions?</a:t>
            </a:r>
            <a:endParaRPr lang="en-GB" dirty="0"/>
          </a:p>
        </p:txBody>
      </p:sp>
    </p:spTree>
    <p:extLst>
      <p:ext uri="{BB962C8B-B14F-4D97-AF65-F5344CB8AC3E}">
        <p14:creationId xmlns:p14="http://schemas.microsoft.com/office/powerpoint/2010/main" val="3419348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mplat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6" name="Date Placeholder 2">
            <a:extLst>
              <a:ext uri="{FF2B5EF4-FFF2-40B4-BE49-F238E27FC236}">
                <a16:creationId xmlns:a16="http://schemas.microsoft.com/office/drawing/2014/main" id="{D7149951-3981-CB4B-98B8-B21C82EEE2E3}"/>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24 October 2025</a:t>
            </a:fld>
            <a:endParaRPr lang="en-GB" dirty="0"/>
          </a:p>
        </p:txBody>
      </p:sp>
      <p:sp>
        <p:nvSpPr>
          <p:cNvPr id="17" name="Footer Placeholder 3">
            <a:extLst>
              <a:ext uri="{FF2B5EF4-FFF2-40B4-BE49-F238E27FC236}">
                <a16:creationId xmlns:a16="http://schemas.microsoft.com/office/drawing/2014/main" id="{0EAA601D-72F3-BE4F-9229-FCBD9986E836}"/>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endParaRPr lang="en-GB" dirty="0"/>
          </a:p>
        </p:txBody>
      </p:sp>
      <p:sp>
        <p:nvSpPr>
          <p:cNvPr id="18" name="Text Placeholder 6">
            <a:extLst>
              <a:ext uri="{FF2B5EF4-FFF2-40B4-BE49-F238E27FC236}">
                <a16:creationId xmlns:a16="http://schemas.microsoft.com/office/drawing/2014/main" id="{D7363097-8A1E-F548-98B9-D9C329A48089}"/>
              </a:ext>
            </a:extLst>
          </p:cNvPr>
          <p:cNvSpPr>
            <a:spLocks noGrp="1"/>
          </p:cNvSpPr>
          <p:nvPr>
            <p:ph type="body" sz="quarter" idx="18"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
        <p:nvSpPr>
          <p:cNvPr id="12" name="Rectangle 11">
            <a:extLst>
              <a:ext uri="{FF2B5EF4-FFF2-40B4-BE49-F238E27FC236}">
                <a16:creationId xmlns:a16="http://schemas.microsoft.com/office/drawing/2014/main" id="{143F670C-95B5-454E-9804-5609FD32D6F9}"/>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All items on these slides are editable. You can change the </a:t>
            </a:r>
            <a:r>
              <a:rPr lang="en-US" sz="1600" dirty="0" err="1">
                <a:solidFill>
                  <a:schemeClr val="tx2"/>
                </a:solidFill>
              </a:rPr>
              <a:t>colour</a:t>
            </a:r>
            <a:r>
              <a:rPr lang="en-US" sz="1600" dirty="0">
                <a:solidFill>
                  <a:schemeClr val="tx2"/>
                </a:solidFill>
              </a:rPr>
              <a:t>, outline and size easily as you do with other PowerPoint shapes.</a:t>
            </a:r>
          </a:p>
        </p:txBody>
      </p:sp>
    </p:spTree>
    <p:extLst>
      <p:ext uri="{BB962C8B-B14F-4D97-AF65-F5344CB8AC3E}">
        <p14:creationId xmlns:p14="http://schemas.microsoft.com/office/powerpoint/2010/main" val="3608019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con Gri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6" name="Date Placeholder 2">
            <a:extLst>
              <a:ext uri="{FF2B5EF4-FFF2-40B4-BE49-F238E27FC236}">
                <a16:creationId xmlns:a16="http://schemas.microsoft.com/office/drawing/2014/main" id="{D7149951-3981-CB4B-98B8-B21C82EEE2E3}"/>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24 October 2025</a:t>
            </a:fld>
            <a:endParaRPr lang="en-GB" dirty="0"/>
          </a:p>
        </p:txBody>
      </p:sp>
      <p:sp>
        <p:nvSpPr>
          <p:cNvPr id="17" name="Footer Placeholder 3">
            <a:extLst>
              <a:ext uri="{FF2B5EF4-FFF2-40B4-BE49-F238E27FC236}">
                <a16:creationId xmlns:a16="http://schemas.microsoft.com/office/drawing/2014/main" id="{0EAA601D-72F3-BE4F-9229-FCBD9986E836}"/>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endParaRPr lang="en-GB" dirty="0"/>
          </a:p>
        </p:txBody>
      </p:sp>
      <p:sp>
        <p:nvSpPr>
          <p:cNvPr id="18" name="Text Placeholder 6">
            <a:extLst>
              <a:ext uri="{FF2B5EF4-FFF2-40B4-BE49-F238E27FC236}">
                <a16:creationId xmlns:a16="http://schemas.microsoft.com/office/drawing/2014/main" id="{D7363097-8A1E-F548-98B9-D9C329A48089}"/>
              </a:ext>
            </a:extLst>
          </p:cNvPr>
          <p:cNvSpPr>
            <a:spLocks noGrp="1"/>
          </p:cNvSpPr>
          <p:nvPr>
            <p:ph type="body" sz="quarter" idx="18"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
        <p:nvSpPr>
          <p:cNvPr id="60" name="Rectangle 59">
            <a:extLst>
              <a:ext uri="{FF2B5EF4-FFF2-40B4-BE49-F238E27FC236}">
                <a16:creationId xmlns:a16="http://schemas.microsoft.com/office/drawing/2014/main" id="{4C76EA1E-DDD4-3C48-962B-715F6034D482}"/>
              </a:ext>
            </a:extLst>
          </p:cNvPr>
          <p:cNvSpPr/>
          <p:nvPr userDrawn="1"/>
        </p:nvSpPr>
        <p:spPr>
          <a:xfrm>
            <a:off x="479376"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EFAD833-6EA6-CF4E-A26E-B6FDE789CD8B}"/>
              </a:ext>
            </a:extLst>
          </p:cNvPr>
          <p:cNvSpPr/>
          <p:nvPr userDrawn="1"/>
        </p:nvSpPr>
        <p:spPr>
          <a:xfrm>
            <a:off x="1495424"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9D51130-6DBC-B947-B5BA-B65F7AAB5E83}"/>
              </a:ext>
            </a:extLst>
          </p:cNvPr>
          <p:cNvSpPr/>
          <p:nvPr userDrawn="1"/>
        </p:nvSpPr>
        <p:spPr>
          <a:xfrm>
            <a:off x="2511472"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49BC211-0BDE-F247-BCA6-AFE6CBE484EE}"/>
              </a:ext>
            </a:extLst>
          </p:cNvPr>
          <p:cNvSpPr/>
          <p:nvPr userDrawn="1"/>
        </p:nvSpPr>
        <p:spPr>
          <a:xfrm>
            <a:off x="3527520"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2608658-76A6-4649-8FAC-7587274B2DF9}"/>
              </a:ext>
            </a:extLst>
          </p:cNvPr>
          <p:cNvSpPr/>
          <p:nvPr userDrawn="1"/>
        </p:nvSpPr>
        <p:spPr>
          <a:xfrm>
            <a:off x="4543568"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7CD998D-A504-2046-9915-EC22DA08B192}"/>
              </a:ext>
            </a:extLst>
          </p:cNvPr>
          <p:cNvSpPr/>
          <p:nvPr userDrawn="1"/>
        </p:nvSpPr>
        <p:spPr>
          <a:xfrm>
            <a:off x="5559616"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BA829B4-C56F-B347-BFDB-414400402ADF}"/>
              </a:ext>
            </a:extLst>
          </p:cNvPr>
          <p:cNvSpPr/>
          <p:nvPr userDrawn="1"/>
        </p:nvSpPr>
        <p:spPr>
          <a:xfrm>
            <a:off x="6575664"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DC6FE5D-AA56-FE47-B996-1170E8CED2BE}"/>
              </a:ext>
            </a:extLst>
          </p:cNvPr>
          <p:cNvSpPr/>
          <p:nvPr userDrawn="1"/>
        </p:nvSpPr>
        <p:spPr>
          <a:xfrm>
            <a:off x="7591712"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E6118C8-C196-874E-AD11-AFD75EFC5DB1}"/>
              </a:ext>
            </a:extLst>
          </p:cNvPr>
          <p:cNvSpPr/>
          <p:nvPr userDrawn="1"/>
        </p:nvSpPr>
        <p:spPr>
          <a:xfrm>
            <a:off x="8607760"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818FB46-1242-314A-AA24-56DEFFE7F884}"/>
              </a:ext>
            </a:extLst>
          </p:cNvPr>
          <p:cNvSpPr/>
          <p:nvPr userDrawn="1"/>
        </p:nvSpPr>
        <p:spPr>
          <a:xfrm>
            <a:off x="9623808"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DB9B69D-3C0B-2647-95F9-0A10DF633026}"/>
              </a:ext>
            </a:extLst>
          </p:cNvPr>
          <p:cNvSpPr/>
          <p:nvPr userDrawn="1"/>
        </p:nvSpPr>
        <p:spPr>
          <a:xfrm>
            <a:off x="10639856"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F523F24-CB29-4C41-AA9D-97A31EB1E255}"/>
              </a:ext>
            </a:extLst>
          </p:cNvPr>
          <p:cNvSpPr/>
          <p:nvPr userDrawn="1"/>
        </p:nvSpPr>
        <p:spPr>
          <a:xfrm>
            <a:off x="479376"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C448243-5866-954D-BA91-678DECE88B0A}"/>
              </a:ext>
            </a:extLst>
          </p:cNvPr>
          <p:cNvSpPr/>
          <p:nvPr userDrawn="1"/>
        </p:nvSpPr>
        <p:spPr>
          <a:xfrm>
            <a:off x="1495424"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686F0C8-D62F-8249-80D5-912801A3F4B3}"/>
              </a:ext>
            </a:extLst>
          </p:cNvPr>
          <p:cNvSpPr/>
          <p:nvPr userDrawn="1"/>
        </p:nvSpPr>
        <p:spPr>
          <a:xfrm>
            <a:off x="2511472"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B52E35A-D5C2-3A4E-978C-E493D92D6A24}"/>
              </a:ext>
            </a:extLst>
          </p:cNvPr>
          <p:cNvSpPr/>
          <p:nvPr userDrawn="1"/>
        </p:nvSpPr>
        <p:spPr>
          <a:xfrm>
            <a:off x="3527520"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596DCCD-13ED-F640-8F62-02E7AA83E40D}"/>
              </a:ext>
            </a:extLst>
          </p:cNvPr>
          <p:cNvSpPr/>
          <p:nvPr userDrawn="1"/>
        </p:nvSpPr>
        <p:spPr>
          <a:xfrm>
            <a:off x="4543568"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588D2C8-948B-C34F-8DB9-C63AF94FCC35}"/>
              </a:ext>
            </a:extLst>
          </p:cNvPr>
          <p:cNvSpPr/>
          <p:nvPr userDrawn="1"/>
        </p:nvSpPr>
        <p:spPr>
          <a:xfrm>
            <a:off x="5559616"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09BBB31-E9CF-B349-B152-D698680DF4DF}"/>
              </a:ext>
            </a:extLst>
          </p:cNvPr>
          <p:cNvSpPr/>
          <p:nvPr userDrawn="1"/>
        </p:nvSpPr>
        <p:spPr>
          <a:xfrm>
            <a:off x="6575664"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D54F1B-2D5C-484A-8D1E-09241BBD8BF3}"/>
              </a:ext>
            </a:extLst>
          </p:cNvPr>
          <p:cNvSpPr/>
          <p:nvPr userDrawn="1"/>
        </p:nvSpPr>
        <p:spPr>
          <a:xfrm>
            <a:off x="7591712"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EC7455F-8851-2E43-8B67-4A3649CEC8D7}"/>
              </a:ext>
            </a:extLst>
          </p:cNvPr>
          <p:cNvSpPr/>
          <p:nvPr userDrawn="1"/>
        </p:nvSpPr>
        <p:spPr>
          <a:xfrm>
            <a:off x="8607760"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BABBA1C-E822-E940-9148-A5487BDD8AEA}"/>
              </a:ext>
            </a:extLst>
          </p:cNvPr>
          <p:cNvSpPr/>
          <p:nvPr userDrawn="1"/>
        </p:nvSpPr>
        <p:spPr>
          <a:xfrm>
            <a:off x="9623808"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908A034-F2FC-E641-9D92-8CFE594C1639}"/>
              </a:ext>
            </a:extLst>
          </p:cNvPr>
          <p:cNvSpPr/>
          <p:nvPr userDrawn="1"/>
        </p:nvSpPr>
        <p:spPr>
          <a:xfrm>
            <a:off x="10639856"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AC56D07C-2B40-1346-8517-D086B1FFF5F0}"/>
              </a:ext>
            </a:extLst>
          </p:cNvPr>
          <p:cNvSpPr/>
          <p:nvPr userDrawn="1"/>
        </p:nvSpPr>
        <p:spPr>
          <a:xfrm>
            <a:off x="479376"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FABD5C5-0264-2F49-8C19-F2C627B54D83}"/>
              </a:ext>
            </a:extLst>
          </p:cNvPr>
          <p:cNvSpPr/>
          <p:nvPr userDrawn="1"/>
        </p:nvSpPr>
        <p:spPr>
          <a:xfrm>
            <a:off x="1495424"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E2DCE88-820C-0347-87F1-2F20466148AA}"/>
              </a:ext>
            </a:extLst>
          </p:cNvPr>
          <p:cNvSpPr/>
          <p:nvPr userDrawn="1"/>
        </p:nvSpPr>
        <p:spPr>
          <a:xfrm>
            <a:off x="2511472"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0D35FA6-7BEF-234E-9F42-2311FD2F4AA2}"/>
              </a:ext>
            </a:extLst>
          </p:cNvPr>
          <p:cNvSpPr/>
          <p:nvPr userDrawn="1"/>
        </p:nvSpPr>
        <p:spPr>
          <a:xfrm>
            <a:off x="3527520"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ABFF75B-7609-8448-B68E-E5C15C923097}"/>
              </a:ext>
            </a:extLst>
          </p:cNvPr>
          <p:cNvSpPr/>
          <p:nvPr userDrawn="1"/>
        </p:nvSpPr>
        <p:spPr>
          <a:xfrm>
            <a:off x="4543568"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A96E601-59F3-0F46-A3D6-6C77B2A5D315}"/>
              </a:ext>
            </a:extLst>
          </p:cNvPr>
          <p:cNvSpPr/>
          <p:nvPr userDrawn="1"/>
        </p:nvSpPr>
        <p:spPr>
          <a:xfrm>
            <a:off x="5559616"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D65771C-6846-2743-997B-88678013BC34}"/>
              </a:ext>
            </a:extLst>
          </p:cNvPr>
          <p:cNvSpPr/>
          <p:nvPr userDrawn="1"/>
        </p:nvSpPr>
        <p:spPr>
          <a:xfrm>
            <a:off x="6575664"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BCC5F643-98D6-B84E-872E-A198ADAC580A}"/>
              </a:ext>
            </a:extLst>
          </p:cNvPr>
          <p:cNvSpPr/>
          <p:nvPr userDrawn="1"/>
        </p:nvSpPr>
        <p:spPr>
          <a:xfrm>
            <a:off x="7591712"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B93A778-C3EE-A84B-B356-B8459C22E9AD}"/>
              </a:ext>
            </a:extLst>
          </p:cNvPr>
          <p:cNvSpPr/>
          <p:nvPr userDrawn="1"/>
        </p:nvSpPr>
        <p:spPr>
          <a:xfrm>
            <a:off x="8607760"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C0788B4-C3F0-9047-80BA-AB87DC1E320B}"/>
              </a:ext>
            </a:extLst>
          </p:cNvPr>
          <p:cNvSpPr/>
          <p:nvPr userDrawn="1"/>
        </p:nvSpPr>
        <p:spPr>
          <a:xfrm>
            <a:off x="9623808"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44ADC236-12A6-F643-8463-1FD369222EBD}"/>
              </a:ext>
            </a:extLst>
          </p:cNvPr>
          <p:cNvSpPr/>
          <p:nvPr userDrawn="1"/>
        </p:nvSpPr>
        <p:spPr>
          <a:xfrm>
            <a:off x="10639856"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EA95CDD-4ACA-6E45-9E03-DED57B7A17B1}"/>
              </a:ext>
            </a:extLst>
          </p:cNvPr>
          <p:cNvSpPr/>
          <p:nvPr userDrawn="1"/>
        </p:nvSpPr>
        <p:spPr>
          <a:xfrm>
            <a:off x="479376"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076A291-1120-D841-A17C-4744BD31119E}"/>
              </a:ext>
            </a:extLst>
          </p:cNvPr>
          <p:cNvSpPr/>
          <p:nvPr userDrawn="1"/>
        </p:nvSpPr>
        <p:spPr>
          <a:xfrm>
            <a:off x="1495424"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92D9F7EB-EB5B-5849-8960-87554EFE96A2}"/>
              </a:ext>
            </a:extLst>
          </p:cNvPr>
          <p:cNvSpPr/>
          <p:nvPr userDrawn="1"/>
        </p:nvSpPr>
        <p:spPr>
          <a:xfrm>
            <a:off x="2511472"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CE8B47E-F0B9-2F48-81E2-0CFF01F4019C}"/>
              </a:ext>
            </a:extLst>
          </p:cNvPr>
          <p:cNvSpPr/>
          <p:nvPr userDrawn="1"/>
        </p:nvSpPr>
        <p:spPr>
          <a:xfrm>
            <a:off x="3527520"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6A52769C-586D-0547-8B43-FDA5D125AC4A}"/>
              </a:ext>
            </a:extLst>
          </p:cNvPr>
          <p:cNvSpPr/>
          <p:nvPr userDrawn="1"/>
        </p:nvSpPr>
        <p:spPr>
          <a:xfrm>
            <a:off x="4543568"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14832484-9AF3-3040-B362-12AFCE82E568}"/>
              </a:ext>
            </a:extLst>
          </p:cNvPr>
          <p:cNvSpPr/>
          <p:nvPr userDrawn="1"/>
        </p:nvSpPr>
        <p:spPr>
          <a:xfrm>
            <a:off x="5559616"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C9B343D7-5277-2544-8430-448DEC700E1E}"/>
              </a:ext>
            </a:extLst>
          </p:cNvPr>
          <p:cNvSpPr/>
          <p:nvPr userDrawn="1"/>
        </p:nvSpPr>
        <p:spPr>
          <a:xfrm>
            <a:off x="6575664"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82C02EB-B68E-9044-994A-65588C5F126D}"/>
              </a:ext>
            </a:extLst>
          </p:cNvPr>
          <p:cNvSpPr/>
          <p:nvPr userDrawn="1"/>
        </p:nvSpPr>
        <p:spPr>
          <a:xfrm>
            <a:off x="7591712"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22BE44DB-D273-AB46-89D2-7C2B30912659}"/>
              </a:ext>
            </a:extLst>
          </p:cNvPr>
          <p:cNvSpPr/>
          <p:nvPr userDrawn="1"/>
        </p:nvSpPr>
        <p:spPr>
          <a:xfrm>
            <a:off x="8607760"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13E20485-2E4B-9B4C-AE6B-3C1B1509B043}"/>
              </a:ext>
            </a:extLst>
          </p:cNvPr>
          <p:cNvSpPr/>
          <p:nvPr userDrawn="1"/>
        </p:nvSpPr>
        <p:spPr>
          <a:xfrm>
            <a:off x="9623808"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284C2AF-F9F6-6943-AF27-AD08B011A677}"/>
              </a:ext>
            </a:extLst>
          </p:cNvPr>
          <p:cNvSpPr/>
          <p:nvPr userDrawn="1"/>
        </p:nvSpPr>
        <p:spPr>
          <a:xfrm>
            <a:off x="10639856"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665E85D-8861-794D-A0B5-7227A4A9BDE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All items on these slides are editable. You can change the </a:t>
            </a:r>
            <a:r>
              <a:rPr lang="en-US" sz="1600" dirty="0" err="1">
                <a:solidFill>
                  <a:schemeClr val="tx2"/>
                </a:solidFill>
              </a:rPr>
              <a:t>colour</a:t>
            </a:r>
            <a:r>
              <a:rPr lang="en-US" sz="1600" dirty="0">
                <a:solidFill>
                  <a:schemeClr val="tx2"/>
                </a:solidFill>
              </a:rPr>
              <a:t>, outline and size easily as you do with other PowerPoint shapes.</a:t>
            </a:r>
          </a:p>
        </p:txBody>
      </p:sp>
    </p:spTree>
    <p:extLst>
      <p:ext uri="{BB962C8B-B14F-4D97-AF65-F5344CB8AC3E}">
        <p14:creationId xmlns:p14="http://schemas.microsoft.com/office/powerpoint/2010/main" val="2981290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imating TItle Bar">
    <p:spTree>
      <p:nvGrpSpPr>
        <p:cNvPr id="1" name=""/>
        <p:cNvGrpSpPr/>
        <p:nvPr/>
      </p:nvGrpSpPr>
      <p:grpSpPr>
        <a:xfrm>
          <a:off x="0" y="0"/>
          <a:ext cx="0" cy="0"/>
          <a:chOff x="0" y="0"/>
          <a:chExt cx="0" cy="0"/>
        </a:xfrm>
      </p:grpSpPr>
      <p:sp>
        <p:nvSpPr>
          <p:cNvPr id="7" name="Rectangle 6"/>
          <p:cNvSpPr/>
          <p:nvPr userDrawn="1"/>
        </p:nvSpPr>
        <p:spPr>
          <a:xfrm flipH="1" flipV="1">
            <a:off x="2005009" y="-2"/>
            <a:ext cx="10185395" cy="896472"/>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73062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extLst>
    <p:ext uri="{DCECCB84-F9BA-43D5-87BE-67443E8EF086}">
      <p15:sldGuideLst xmlns:p15="http://schemas.microsoft.com/office/powerpoint/2012/main">
        <p15:guide id="2" pos="7" userDrawn="1">
          <p15:clr>
            <a:srgbClr val="FBAE40"/>
          </p15:clr>
        </p15:guide>
        <p15:guide id="3" pos="753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n-Animating TItle Bar">
    <p:spTree>
      <p:nvGrpSpPr>
        <p:cNvPr id="1" name=""/>
        <p:cNvGrpSpPr/>
        <p:nvPr/>
      </p:nvGrpSpPr>
      <p:grpSpPr>
        <a:xfrm>
          <a:off x="0" y="0"/>
          <a:ext cx="0" cy="0"/>
          <a:chOff x="0" y="0"/>
          <a:chExt cx="0" cy="0"/>
        </a:xfrm>
      </p:grpSpPr>
      <p:sp>
        <p:nvSpPr>
          <p:cNvPr id="7" name="Rectangle 6"/>
          <p:cNvSpPr/>
          <p:nvPr userDrawn="1"/>
        </p:nvSpPr>
        <p:spPr>
          <a:xfrm flipH="1" flipV="1">
            <a:off x="2005010" y="-1"/>
            <a:ext cx="10185395"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39841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753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12192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443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Rectangle 13"/>
          <p:cNvSpPr/>
          <p:nvPr userDrawn="1"/>
        </p:nvSpPr>
        <p:spPr>
          <a:xfrm>
            <a:off x="5" y="4"/>
            <a:ext cx="12192000" cy="78747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951" tIns="43972" rIns="87951" bIns="43972" spcCol="0" rtlCol="0" anchor="ctr"/>
          <a:lstStyle/>
          <a:p>
            <a:pPr algn="ctr" defTabSz="1214358"/>
            <a:endParaRPr lang="en-US" sz="1800">
              <a:solidFill>
                <a:prstClr val="white"/>
              </a:solidFill>
            </a:endParaRPr>
          </a:p>
        </p:txBody>
      </p:sp>
      <p:sp>
        <p:nvSpPr>
          <p:cNvPr id="2" name="Title 1"/>
          <p:cNvSpPr>
            <a:spLocks noGrp="1"/>
          </p:cNvSpPr>
          <p:nvPr>
            <p:ph type="title"/>
          </p:nvPr>
        </p:nvSpPr>
        <p:spPr>
          <a:xfrm>
            <a:off x="117216" y="161934"/>
            <a:ext cx="7319802" cy="473240"/>
          </a:xfrm>
        </p:spPr>
        <p:txBody>
          <a:bodyPr/>
          <a:lstStyle>
            <a:lvl1pPr>
              <a:defRPr sz="2800" b="1">
                <a:solidFill>
                  <a:schemeClr val="bg1"/>
                </a:solidFill>
              </a:defRPr>
            </a:lvl1pPr>
          </a:lstStyle>
          <a:p>
            <a:r>
              <a:rPr lang="en-US" dirty="0"/>
              <a:t>Click to edit Master title style</a:t>
            </a:r>
            <a:endParaRPr lang="en-GB" dirty="0"/>
          </a:p>
        </p:txBody>
      </p:sp>
      <p:sp>
        <p:nvSpPr>
          <p:cNvPr id="4" name="Rectangle 3"/>
          <p:cNvSpPr/>
          <p:nvPr userDrawn="1"/>
        </p:nvSpPr>
        <p:spPr>
          <a:xfrm flipV="1">
            <a:off x="5" y="741758"/>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7951" tIns="43972" rIns="87951" bIns="43972" spcCol="0" rtlCol="0" anchor="ctr"/>
          <a:lstStyle/>
          <a:p>
            <a:pPr algn="ctr" defTabSz="1214358"/>
            <a:endParaRPr lang="en-US" sz="1800">
              <a:solidFill>
                <a:prstClr val="white"/>
              </a:solidFill>
            </a:endParaRPr>
          </a:p>
        </p:txBody>
      </p:sp>
    </p:spTree>
    <p:extLst>
      <p:ext uri="{BB962C8B-B14F-4D97-AF65-F5344CB8AC3E}">
        <p14:creationId xmlns:p14="http://schemas.microsoft.com/office/powerpoint/2010/main" val="242428631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 Ear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pic>
        <p:nvPicPr>
          <p:cNvPr id="11" name="Picture 10">
            <a:extLst>
              <a:ext uri="{FF2B5EF4-FFF2-40B4-BE49-F238E27FC236}">
                <a16:creationId xmlns:a16="http://schemas.microsoft.com/office/drawing/2014/main" id="{78857659-1700-314E-B00F-79040D7445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7" name="Subtitle 2">
            <a:extLst>
              <a:ext uri="{FF2B5EF4-FFF2-40B4-BE49-F238E27FC236}">
                <a16:creationId xmlns:a16="http://schemas.microsoft.com/office/drawing/2014/main" id="{A158B21E-1070-014B-B9DF-CC6AE4E330F3}"/>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
        <p:nvSpPr>
          <p:cNvPr id="8" name="Rectangle 7">
            <a:extLst>
              <a:ext uri="{FF2B5EF4-FFF2-40B4-BE49-F238E27FC236}">
                <a16:creationId xmlns:a16="http://schemas.microsoft.com/office/drawing/2014/main" id="{8CE7FB5A-28C0-E64E-9FEF-7D9F37C42C4A}"/>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the ‘New Slide’ </a:t>
            </a:r>
            <a:br>
              <a:rPr lang="en-US" sz="1600" dirty="0">
                <a:solidFill>
                  <a:schemeClr val="tx2"/>
                </a:solidFill>
              </a:rPr>
            </a:br>
            <a:r>
              <a:rPr lang="en-US" sz="1600" dirty="0">
                <a:solidFill>
                  <a:schemeClr val="tx2"/>
                </a:solidFill>
              </a:rPr>
              <a:t>or ‘Layout’ buttons for different cover slide options.</a:t>
            </a:r>
          </a:p>
        </p:txBody>
      </p:sp>
      <p:sp>
        <p:nvSpPr>
          <p:cNvPr id="4" name="Text Placeholder 3">
            <a:extLst>
              <a:ext uri="{FF2B5EF4-FFF2-40B4-BE49-F238E27FC236}">
                <a16:creationId xmlns:a16="http://schemas.microsoft.com/office/drawing/2014/main" id="{0882309C-2C73-D748-AA1B-AB05B98A64B0}"/>
              </a:ext>
            </a:extLst>
          </p:cNvPr>
          <p:cNvSpPr>
            <a:spLocks noGrp="1"/>
          </p:cNvSpPr>
          <p:nvPr>
            <p:ph type="body" sz="quarter" idx="12" hasCustomPrompt="1"/>
          </p:nvPr>
        </p:nvSpPr>
        <p:spPr>
          <a:xfrm>
            <a:off x="8848725" y="4194626"/>
            <a:ext cx="3343275" cy="1535613"/>
          </a:xfrm>
          <a:prstGeom prst="rect">
            <a:avLst/>
          </a:prstGeom>
          <a:solidFill>
            <a:schemeClr val="bg1"/>
          </a:solidFill>
        </p:spPr>
        <p:txBody>
          <a:bodyPr anchor="ctr"/>
          <a:lstStyle>
            <a:lvl1pPr marL="0" indent="0" algn="ctr">
              <a:buNone/>
              <a:defRPr sz="1800">
                <a:solidFill>
                  <a:schemeClr val="accent5"/>
                </a:solidFill>
              </a:defRPr>
            </a:lvl1pPr>
          </a:lstStyle>
          <a:p>
            <a:pPr lvl="0"/>
            <a:r>
              <a:rPr lang="en-GB" dirty="0"/>
              <a:t> </a:t>
            </a:r>
            <a:endParaRPr lang="en-US" dirty="0"/>
          </a:p>
        </p:txBody>
      </p:sp>
      <p:sp>
        <p:nvSpPr>
          <p:cNvPr id="9" name="Rectangle 8">
            <a:extLst>
              <a:ext uri="{FF2B5EF4-FFF2-40B4-BE49-F238E27FC236}">
                <a16:creationId xmlns:a16="http://schemas.microsoft.com/office/drawing/2014/main" id="{88CE00DA-F948-9449-B3A1-D7A1FAA0F09F}"/>
              </a:ext>
            </a:extLst>
          </p:cNvPr>
          <p:cNvSpPr/>
          <p:nvPr userDrawn="1"/>
        </p:nvSpPr>
        <p:spPr>
          <a:xfrm>
            <a:off x="12635555" y="4194626"/>
            <a:ext cx="1550894" cy="155089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Add a partner logo</a:t>
            </a:r>
            <a:br>
              <a:rPr lang="en-US" sz="1600" dirty="0">
                <a:solidFill>
                  <a:schemeClr val="tx2"/>
                </a:solidFill>
              </a:rPr>
            </a:br>
            <a:r>
              <a:rPr lang="en-US" sz="1600" dirty="0">
                <a:solidFill>
                  <a:schemeClr val="tx2"/>
                </a:solidFill>
              </a:rPr>
              <a:t>here if required</a:t>
            </a:r>
          </a:p>
        </p:txBody>
      </p:sp>
      <p:sp>
        <p:nvSpPr>
          <p:cNvPr id="10" name="Arc 9">
            <a:extLst>
              <a:ext uri="{FF2B5EF4-FFF2-40B4-BE49-F238E27FC236}">
                <a16:creationId xmlns:a16="http://schemas.microsoft.com/office/drawing/2014/main" id="{4CE4322B-60FD-4247-98CC-5B3D3101F0D7}"/>
              </a:ext>
            </a:extLst>
          </p:cNvPr>
          <p:cNvSpPr/>
          <p:nvPr userDrawn="1"/>
        </p:nvSpPr>
        <p:spPr>
          <a:xfrm>
            <a:off x="12335916" y="5239452"/>
            <a:ext cx="1012135" cy="1012135"/>
          </a:xfrm>
          <a:prstGeom prst="arc">
            <a:avLst>
              <a:gd name="adj1" fmla="val 818360"/>
              <a:gd name="adj2" fmla="val 9300445"/>
            </a:avLst>
          </a:prstGeom>
          <a:ln w="158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0854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E23AA1-5E84-1542-85FA-0AD28CCBD6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6" name="Title 1">
            <a:extLst>
              <a:ext uri="{FF2B5EF4-FFF2-40B4-BE49-F238E27FC236}">
                <a16:creationId xmlns:a16="http://schemas.microsoft.com/office/drawing/2014/main" id="{B3B6D91D-08CC-8B40-9A20-FA411810223C}"/>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sp>
        <p:nvSpPr>
          <p:cNvPr id="8" name="Subtitle 2">
            <a:extLst>
              <a:ext uri="{FF2B5EF4-FFF2-40B4-BE49-F238E27FC236}">
                <a16:creationId xmlns:a16="http://schemas.microsoft.com/office/drawing/2014/main" id="{61D62B56-9FE8-D94E-A6EA-EC6A8F16943B}"/>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Tree>
    <p:extLst>
      <p:ext uri="{BB962C8B-B14F-4D97-AF65-F5344CB8AC3E}">
        <p14:creationId xmlns:p14="http://schemas.microsoft.com/office/powerpoint/2010/main" val="3425368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flipH="1" flipV="1">
            <a:off x="-3" y="0"/>
            <a:ext cx="12190413"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2002004" y="1"/>
            <a:ext cx="10194758" cy="896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002004" y="98987"/>
            <a:ext cx="10189995" cy="69849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E112F-1B58-4F80-8548-230F871317D2}" type="datetimeFigureOut">
              <a:rPr lang="en-GB" smtClean="0"/>
              <a:t>24/10/2025</a:t>
            </a:fld>
            <a:endParaRPr lang="en-GB"/>
          </a:p>
        </p:txBody>
      </p:sp>
      <p:pic>
        <p:nvPicPr>
          <p:cNvPr id="10" name="Picture 9"/>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2" y="0"/>
            <a:ext cx="1696455" cy="625991"/>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2D6D5-F6C2-4C88-B07F-0F9DC0B2C389}" type="slidenum">
              <a:rPr lang="en-GB" smtClean="0"/>
              <a:t>‹#›</a:t>
            </a:fld>
            <a:endParaRPr lang="en-GB"/>
          </a:p>
        </p:txBody>
      </p:sp>
      <p:cxnSp>
        <p:nvCxnSpPr>
          <p:cNvPr id="8" name="Straight Connector 7"/>
          <p:cNvCxnSpPr>
            <a:cxnSpLocks/>
          </p:cNvCxnSpPr>
          <p:nvPr userDrawn="1"/>
        </p:nvCxnSpPr>
        <p:spPr>
          <a:xfrm>
            <a:off x="1997242" y="0"/>
            <a:ext cx="0" cy="896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49141"/>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62" r:id="rId3"/>
    <p:sldLayoutId id="2147483650" r:id="rId4"/>
    <p:sldLayoutId id="2147483658" r:id="rId5"/>
    <p:sldLayoutId id="214748365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
            <a:ext cx="12192000" cy="69293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390773" y="187758"/>
            <a:ext cx="7380211" cy="564286"/>
          </a:xfrm>
          <a:prstGeom prst="rect">
            <a:avLst/>
          </a:prstGeom>
        </p:spPr>
        <p:txBody>
          <a:bodyPr vert="horz" lIns="121162" tIns="60582" rIns="121162" bIns="60582"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31" y="1053286"/>
            <a:ext cx="10972801" cy="5072359"/>
          </a:xfrm>
          <a:prstGeom prst="rect">
            <a:avLst/>
          </a:prstGeom>
        </p:spPr>
        <p:txBody>
          <a:bodyPr vert="horz" lIns="121162" tIns="60582" rIns="121162" bIns="6058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35" y="6356364"/>
            <a:ext cx="2844801" cy="366183"/>
          </a:xfrm>
          <a:prstGeom prst="rect">
            <a:avLst/>
          </a:prstGeom>
        </p:spPr>
        <p:txBody>
          <a:bodyPr vert="horz" lIns="121162" tIns="60582" rIns="121162" bIns="60582" rtlCol="0" anchor="ctr"/>
          <a:lstStyle>
            <a:lvl1pPr algn="l">
              <a:defRPr sz="1500">
                <a:solidFill>
                  <a:schemeClr val="tx1">
                    <a:tint val="75000"/>
                  </a:schemeClr>
                </a:solidFill>
              </a:defRPr>
            </a:lvl1pPr>
          </a:lstStyle>
          <a:p>
            <a:pPr defTabSz="1214358"/>
            <a:fld id="{137EBBC7-1135-4F53-B6A4-1FD829D30138}" type="datetimeFigureOut">
              <a:rPr lang="en-GB" smtClean="0">
                <a:solidFill>
                  <a:prstClr val="black">
                    <a:tint val="75000"/>
                  </a:prstClr>
                </a:solidFill>
              </a:rPr>
              <a:pPr defTabSz="1214358"/>
              <a:t>24/10/2025</a:t>
            </a:fld>
            <a:endParaRPr lang="en-GB">
              <a:solidFill>
                <a:prstClr val="black">
                  <a:tint val="75000"/>
                </a:prstClr>
              </a:solidFill>
            </a:endParaRPr>
          </a:p>
        </p:txBody>
      </p:sp>
      <p:sp>
        <p:nvSpPr>
          <p:cNvPr id="5" name="Footer Placeholder 4"/>
          <p:cNvSpPr>
            <a:spLocks noGrp="1"/>
          </p:cNvSpPr>
          <p:nvPr>
            <p:ph type="ftr" sz="quarter" idx="3"/>
          </p:nvPr>
        </p:nvSpPr>
        <p:spPr>
          <a:xfrm>
            <a:off x="4165605" y="6356364"/>
            <a:ext cx="3860800" cy="366183"/>
          </a:xfrm>
          <a:prstGeom prst="rect">
            <a:avLst/>
          </a:prstGeom>
        </p:spPr>
        <p:txBody>
          <a:bodyPr vert="horz" lIns="121162" tIns="60582" rIns="121162" bIns="60582" rtlCol="0" anchor="ctr"/>
          <a:lstStyle>
            <a:lvl1pPr algn="ctr">
              <a:defRPr sz="1500">
                <a:solidFill>
                  <a:schemeClr val="tx1">
                    <a:tint val="75000"/>
                  </a:schemeClr>
                </a:solidFill>
              </a:defRPr>
            </a:lvl1pPr>
          </a:lstStyle>
          <a:p>
            <a:pPr defTabSz="1214358"/>
            <a:endParaRPr lang="en-GB">
              <a:solidFill>
                <a:prstClr val="black">
                  <a:tint val="75000"/>
                </a:prstClr>
              </a:solidFill>
            </a:endParaRPr>
          </a:p>
        </p:txBody>
      </p:sp>
      <p:sp>
        <p:nvSpPr>
          <p:cNvPr id="6" name="Slide Number Placeholder 5"/>
          <p:cNvSpPr>
            <a:spLocks noGrp="1"/>
          </p:cNvSpPr>
          <p:nvPr>
            <p:ph type="sldNum" sz="quarter" idx="4"/>
          </p:nvPr>
        </p:nvSpPr>
        <p:spPr>
          <a:xfrm>
            <a:off x="8737636" y="6356364"/>
            <a:ext cx="2844801" cy="366183"/>
          </a:xfrm>
          <a:prstGeom prst="rect">
            <a:avLst/>
          </a:prstGeom>
        </p:spPr>
        <p:txBody>
          <a:bodyPr vert="horz" lIns="121162" tIns="60582" rIns="121162" bIns="60582" rtlCol="0" anchor="ctr"/>
          <a:lstStyle>
            <a:lvl1pPr algn="r">
              <a:defRPr sz="1500">
                <a:solidFill>
                  <a:schemeClr val="tx1">
                    <a:tint val="75000"/>
                  </a:schemeClr>
                </a:solidFill>
              </a:defRPr>
            </a:lvl1pPr>
          </a:lstStyle>
          <a:p>
            <a:pPr defTabSz="1214358"/>
            <a:fld id="{EFE3ECAA-E2FC-40FE-B637-1FCEFF4BB8E8}" type="slidenum">
              <a:rPr lang="en-GB" smtClean="0">
                <a:solidFill>
                  <a:prstClr val="black">
                    <a:tint val="75000"/>
                  </a:prstClr>
                </a:solidFill>
              </a:rPr>
              <a:pPr defTabSz="1214358"/>
              <a:t>‹#›</a:t>
            </a:fld>
            <a:endParaRPr lang="en-GB">
              <a:solidFill>
                <a:prstClr val="black">
                  <a:tint val="75000"/>
                </a:prstClr>
              </a:solidFill>
            </a:endParaRPr>
          </a:p>
        </p:txBody>
      </p:sp>
    </p:spTree>
    <p:extLst>
      <p:ext uri="{BB962C8B-B14F-4D97-AF65-F5344CB8AC3E}">
        <p14:creationId xmlns:p14="http://schemas.microsoft.com/office/powerpoint/2010/main" val="143591488"/>
      </p:ext>
    </p:extLst>
  </p:cSld>
  <p:clrMap bg1="lt1" tx1="dk1" bg2="lt2" tx2="dk2" accent1="accent1" accent2="accent2" accent3="accent3" accent4="accent4" accent5="accent5" accent6="accent6" hlink="hlink" folHlink="folHlink"/>
  <p:sldLayoutIdLst>
    <p:sldLayoutId id="2147483660" r:id="rId1"/>
  </p:sldLayoutIdLst>
  <p:transition>
    <p:fade/>
  </p:transition>
  <p:txStyles>
    <p:titleStyle>
      <a:lvl1pPr algn="l" defTabSz="1214358" rtl="0" eaLnBrk="1" latinLnBrk="0" hangingPunct="1">
        <a:spcBef>
          <a:spcPct val="0"/>
        </a:spcBef>
        <a:buNone/>
        <a:defRPr sz="2400" kern="1200">
          <a:solidFill>
            <a:schemeClr val="bg1"/>
          </a:solidFill>
          <a:latin typeface="+mj-lt"/>
          <a:ea typeface="+mj-ea"/>
          <a:cs typeface="+mj-cs"/>
        </a:defRPr>
      </a:lvl1pPr>
    </p:titleStyle>
    <p:bodyStyle>
      <a:lvl1pPr marL="455387" indent="-455387" algn="l" defTabSz="1214358" rtl="0" eaLnBrk="1" latinLnBrk="0" hangingPunct="1">
        <a:spcBef>
          <a:spcPct val="20000"/>
        </a:spcBef>
        <a:buFont typeface="Arial" pitchFamily="34" charset="0"/>
        <a:buChar char="•"/>
        <a:defRPr sz="2899" kern="1200">
          <a:solidFill>
            <a:schemeClr val="tx1"/>
          </a:solidFill>
          <a:latin typeface="+mn-lt"/>
          <a:ea typeface="+mn-ea"/>
          <a:cs typeface="+mn-cs"/>
        </a:defRPr>
      </a:lvl1pPr>
      <a:lvl2pPr marL="986668" indent="-379472" algn="l" defTabSz="1214358"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517954" indent="-303602" algn="l" defTabSz="1214358"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2125126" indent="-303602" algn="l" defTabSz="1214358"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2732313" indent="-303602" algn="l" defTabSz="1214358"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3339493"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46671"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53852"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61025"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4358" rtl="0" eaLnBrk="1" latinLnBrk="0" hangingPunct="1">
        <a:defRPr sz="2400" kern="1200">
          <a:solidFill>
            <a:schemeClr val="tx1"/>
          </a:solidFill>
          <a:latin typeface="+mn-lt"/>
          <a:ea typeface="+mn-ea"/>
          <a:cs typeface="+mn-cs"/>
        </a:defRPr>
      </a:lvl1pPr>
      <a:lvl2pPr marL="607181" algn="l" defTabSz="1214358" rtl="0" eaLnBrk="1" latinLnBrk="0" hangingPunct="1">
        <a:defRPr sz="2400" kern="1200">
          <a:solidFill>
            <a:schemeClr val="tx1"/>
          </a:solidFill>
          <a:latin typeface="+mn-lt"/>
          <a:ea typeface="+mn-ea"/>
          <a:cs typeface="+mn-cs"/>
        </a:defRPr>
      </a:lvl2pPr>
      <a:lvl3pPr marL="1214358" algn="l" defTabSz="1214358" rtl="0" eaLnBrk="1" latinLnBrk="0" hangingPunct="1">
        <a:defRPr sz="2400" kern="1200">
          <a:solidFill>
            <a:schemeClr val="tx1"/>
          </a:solidFill>
          <a:latin typeface="+mn-lt"/>
          <a:ea typeface="+mn-ea"/>
          <a:cs typeface="+mn-cs"/>
        </a:defRPr>
      </a:lvl3pPr>
      <a:lvl4pPr marL="1821542" algn="l" defTabSz="1214358" rtl="0" eaLnBrk="1" latinLnBrk="0" hangingPunct="1">
        <a:defRPr sz="2400" kern="1200">
          <a:solidFill>
            <a:schemeClr val="tx1"/>
          </a:solidFill>
          <a:latin typeface="+mn-lt"/>
          <a:ea typeface="+mn-ea"/>
          <a:cs typeface="+mn-cs"/>
        </a:defRPr>
      </a:lvl4pPr>
      <a:lvl5pPr marL="2428712" algn="l" defTabSz="1214358" rtl="0" eaLnBrk="1" latinLnBrk="0" hangingPunct="1">
        <a:defRPr sz="2400" kern="1200">
          <a:solidFill>
            <a:schemeClr val="tx1"/>
          </a:solidFill>
          <a:latin typeface="+mn-lt"/>
          <a:ea typeface="+mn-ea"/>
          <a:cs typeface="+mn-cs"/>
        </a:defRPr>
      </a:lvl5pPr>
      <a:lvl6pPr marL="3035905" algn="l" defTabSz="1214358" rtl="0" eaLnBrk="1" latinLnBrk="0" hangingPunct="1">
        <a:defRPr sz="2400" kern="1200">
          <a:solidFill>
            <a:schemeClr val="tx1"/>
          </a:solidFill>
          <a:latin typeface="+mn-lt"/>
          <a:ea typeface="+mn-ea"/>
          <a:cs typeface="+mn-cs"/>
        </a:defRPr>
      </a:lvl6pPr>
      <a:lvl7pPr marL="3643081" algn="l" defTabSz="1214358" rtl="0" eaLnBrk="1" latinLnBrk="0" hangingPunct="1">
        <a:defRPr sz="2400" kern="1200">
          <a:solidFill>
            <a:schemeClr val="tx1"/>
          </a:solidFill>
          <a:latin typeface="+mn-lt"/>
          <a:ea typeface="+mn-ea"/>
          <a:cs typeface="+mn-cs"/>
        </a:defRPr>
      </a:lvl7pPr>
      <a:lvl8pPr marL="4250264" algn="l" defTabSz="1214358" rtl="0" eaLnBrk="1" latinLnBrk="0" hangingPunct="1">
        <a:defRPr sz="2400" kern="1200">
          <a:solidFill>
            <a:schemeClr val="tx1"/>
          </a:solidFill>
          <a:latin typeface="+mn-lt"/>
          <a:ea typeface="+mn-ea"/>
          <a:cs typeface="+mn-cs"/>
        </a:defRPr>
      </a:lvl8pPr>
      <a:lvl9pPr marL="4857435" algn="l" defTabSz="121435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79377" y="6356350"/>
            <a:ext cx="288683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070619-D170-48E7-B25D-293F3BFD294D}" type="datetime4">
              <a:rPr lang="en-GB" smtClean="0"/>
              <a:t>24 October 2025</a:t>
            </a:fld>
            <a:endParaRPr lang="en-GB"/>
          </a:p>
        </p:txBody>
      </p:sp>
      <p:sp>
        <p:nvSpPr>
          <p:cNvPr id="5" name="Footer Placeholder 4"/>
          <p:cNvSpPr>
            <a:spLocks noGrp="1"/>
          </p:cNvSpPr>
          <p:nvPr>
            <p:ph type="ftr" sz="quarter" idx="3"/>
          </p:nvPr>
        </p:nvSpPr>
        <p:spPr>
          <a:xfrm>
            <a:off x="404019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Name, Department</a:t>
            </a:r>
            <a:endParaRPr lang="en-GB" dirty="0"/>
          </a:p>
        </p:txBody>
      </p:sp>
      <p:sp>
        <p:nvSpPr>
          <p:cNvPr id="6" name="Slide Number Placeholder 5"/>
          <p:cNvSpPr>
            <a:spLocks noGrp="1"/>
          </p:cNvSpPr>
          <p:nvPr>
            <p:ph type="sldNum" sz="quarter" idx="4"/>
          </p:nvPr>
        </p:nvSpPr>
        <p:spPr>
          <a:xfrm>
            <a:off x="8828967" y="6356350"/>
            <a:ext cx="290810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530E-1875-46E6-901C-76683197A1B3}" type="slidenum">
              <a:rPr lang="en-GB" smtClean="0"/>
              <a:pPr/>
              <a:t>‹#›</a:t>
            </a:fld>
            <a:endParaRPr lang="en-GB"/>
          </a:p>
        </p:txBody>
      </p:sp>
    </p:spTree>
    <p:extLst>
      <p:ext uri="{BB962C8B-B14F-4D97-AF65-F5344CB8AC3E}">
        <p14:creationId xmlns:p14="http://schemas.microsoft.com/office/powerpoint/2010/main" val="60149242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Lst>
  <p:hf hdr="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3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hyperlink" Target="https://www.tripadvisor.co.uk/Hotel_Review-g667560-d480834-Reviews-Santa_s_Hotel_Tunturi-Saariselka_Lapland.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hyperlink" Target="https://www.interaction-design.org/literature/book/the-glossary-of-human-computer-interaction/mental-model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hyperlink" Target="https://buy2fix.co.uk/products/car-auto-electronic-window-master-control-switch-button-for-mercedes-benz-c-class-w205-2015-2021-black?variant=43794132238583&amp;currency=GBP&amp;utm_medium=product_sync&amp;utm_source=google&amp;utm_content=sag_organic&amp;utm_campaign=sag_organic&amp;gclid=CjwKCAjwyNSoBhA9EiwA5aYlb88AYk6Qqt6iZCmJN2rPhbumkV5uER_KTD0a0N9p2u6XqAN4Xks57xoCso4QAvD_Bw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5.pn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hyperlink" Target="https://ieeexplore.ieee.org/document/8730829"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59.jp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hyperlink" Target="https://www.pittsburghzoo.org/"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fedex.com/en-gb/open-account.html?CMP=KNC-1001972-2-1-950-1000000-EMEA-GB-EN-PPCGBBRAND000GO&amp;gclid=Cj0KCQjw8eOLBhC1ARIsAOzx5cFqyGzDuokKTKvHUOYNM9wRXd6JCdS6Tg4clI0ZTdzHFzGR6EZimz8aAgPREALw_wcB&amp;gclid=Cj0KCQjw8eOLBhC1ARIsAOzx5cFqyGzDuokKTKvHUOYNM9wRXd6JCdS6Tg4clI0ZTdzHFzGR6EZimz8aAgPREALw_wcB&amp;gclsrc=aw.ds"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64.gif"/></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s://www.wwf.org.uk/"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hyperlink" Target="https://olympics.com/ioc/olympic-ring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hyperlink" Target="https://www.unilever.com/our-company/the-logo/"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hyperlink" Target="mailto:Glyn.Lawson@Nottingham.ac.uk"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68C40-394F-8F57-430A-33D395EABC3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B518AA-8831-9D0D-252E-B6D3F39AC7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A123AD41-A1D4-46FA-22C1-EABBD94FD084}"/>
              </a:ext>
            </a:extLst>
          </p:cNvPr>
          <p:cNvPicPr>
            <a:picLocks noChangeAspect="1"/>
          </p:cNvPicPr>
          <p:nvPr/>
        </p:nvPicPr>
        <p:blipFill>
          <a:blip r:embed="rId3"/>
          <a:stretch>
            <a:fillRect/>
          </a:stretch>
        </p:blipFill>
        <p:spPr>
          <a:xfrm>
            <a:off x="2895600" y="1411706"/>
            <a:ext cx="6400800" cy="4267200"/>
          </a:xfrm>
          <a:prstGeom prst="rect">
            <a:avLst/>
          </a:prstGeom>
        </p:spPr>
      </p:pic>
      <p:sp>
        <p:nvSpPr>
          <p:cNvPr id="14" name="Title 3">
            <a:extLst>
              <a:ext uri="{FF2B5EF4-FFF2-40B4-BE49-F238E27FC236}">
                <a16:creationId xmlns:a16="http://schemas.microsoft.com/office/drawing/2014/main" id="{80200D00-C1C8-3CF7-5DCA-6DD7394155E7}"/>
              </a:ext>
            </a:extLst>
          </p:cNvPr>
          <p:cNvSpPr>
            <a:spLocks noGrp="1"/>
          </p:cNvSpPr>
          <p:nvPr>
            <p:ph type="title"/>
          </p:nvPr>
        </p:nvSpPr>
        <p:spPr>
          <a:xfrm>
            <a:off x="1158240" y="-5461"/>
            <a:ext cx="10578834" cy="1035050"/>
          </a:xfrm>
        </p:spPr>
        <p:txBody>
          <a:bodyPr/>
          <a:lstStyle/>
          <a:p>
            <a:r>
              <a:rPr lang="en-GB" dirty="0"/>
              <a:t>Mental Models</a:t>
            </a:r>
          </a:p>
        </p:txBody>
      </p:sp>
    </p:spTree>
    <p:extLst>
      <p:ext uri="{BB962C8B-B14F-4D97-AF65-F5344CB8AC3E}">
        <p14:creationId xmlns:p14="http://schemas.microsoft.com/office/powerpoint/2010/main" val="3288374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Situation Awareness Theory – </a:t>
            </a:r>
            <a:r>
              <a:rPr lang="en-GB" dirty="0" err="1"/>
              <a:t>Endsley’s</a:t>
            </a:r>
            <a:r>
              <a:rPr lang="en-GB" dirty="0"/>
              <a:t> model</a:t>
            </a:r>
          </a:p>
        </p:txBody>
      </p:sp>
      <p:pic>
        <p:nvPicPr>
          <p:cNvPr id="1026" name="Picture 2" descr="A model of situation awareness in dynamic decision making (Ensley 1995) |  Download Scientific Diagram" title="Endsley's 1995 model of situation awareness in dynamic 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931" y="1215541"/>
            <a:ext cx="7358408" cy="53961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5761" y="6072932"/>
            <a:ext cx="6096000" cy="523220"/>
          </a:xfrm>
          <a:prstGeom prst="rect">
            <a:avLst/>
          </a:prstGeom>
        </p:spPr>
        <p:txBody>
          <a:bodyPr>
            <a:spAutoFit/>
          </a:bodyPr>
          <a:lstStyle/>
          <a:p>
            <a:r>
              <a:rPr lang="en-GB" sz="1400" dirty="0">
                <a:solidFill>
                  <a:srgbClr val="222222"/>
                </a:solidFill>
                <a:latin typeface="Arial" panose="020B0604020202020204" pitchFamily="34" charset="0"/>
              </a:rPr>
              <a:t>Image source: </a:t>
            </a:r>
            <a:r>
              <a:rPr lang="en-GB" sz="1400" dirty="0" err="1">
                <a:solidFill>
                  <a:srgbClr val="222222"/>
                </a:solidFill>
                <a:latin typeface="Arial" panose="020B0604020202020204" pitchFamily="34" charset="0"/>
              </a:rPr>
              <a:t>Endsley</a:t>
            </a:r>
            <a:r>
              <a:rPr lang="en-GB" sz="1400" dirty="0">
                <a:solidFill>
                  <a:srgbClr val="222222"/>
                </a:solidFill>
                <a:latin typeface="Arial" panose="020B0604020202020204" pitchFamily="34" charset="0"/>
              </a:rPr>
              <a:t>, M.R., 1995. Toward a theory of situation awareness in dynamic systems. </a:t>
            </a:r>
            <a:r>
              <a:rPr lang="en-GB" sz="1400" i="1" dirty="0">
                <a:solidFill>
                  <a:srgbClr val="222222"/>
                </a:solidFill>
                <a:latin typeface="Arial" panose="020B0604020202020204" pitchFamily="34" charset="0"/>
              </a:rPr>
              <a:t>Human factors</a:t>
            </a:r>
            <a:r>
              <a:rPr lang="en-GB" sz="1400" dirty="0">
                <a:solidFill>
                  <a:srgbClr val="222222"/>
                </a:solidFill>
                <a:latin typeface="Arial" panose="020B0604020202020204" pitchFamily="34" charset="0"/>
              </a:rPr>
              <a:t>, </a:t>
            </a:r>
            <a:r>
              <a:rPr lang="en-GB" sz="1400" i="1" dirty="0">
                <a:solidFill>
                  <a:srgbClr val="222222"/>
                </a:solidFill>
                <a:latin typeface="Arial" panose="020B0604020202020204" pitchFamily="34" charset="0"/>
              </a:rPr>
              <a:t>37</a:t>
            </a:r>
            <a:r>
              <a:rPr lang="en-GB" sz="1400" dirty="0">
                <a:solidFill>
                  <a:srgbClr val="222222"/>
                </a:solidFill>
                <a:latin typeface="Arial" panose="020B0604020202020204" pitchFamily="34" charset="0"/>
              </a:rPr>
              <a:t>(1), pp.32-64.</a:t>
            </a:r>
            <a:endParaRPr lang="en-GB" sz="1400" dirty="0"/>
          </a:p>
        </p:txBody>
      </p:sp>
    </p:spTree>
    <p:extLst>
      <p:ext uri="{BB962C8B-B14F-4D97-AF65-F5344CB8AC3E}">
        <p14:creationId xmlns:p14="http://schemas.microsoft.com/office/powerpoint/2010/main" val="3273100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ontent Placeholder 2"/>
          <p:cNvSpPr>
            <a:spLocks noGrp="1"/>
          </p:cNvSpPr>
          <p:nvPr>
            <p:ph sz="quarter" idx="13"/>
          </p:nvPr>
        </p:nvSpPr>
        <p:spPr>
          <a:xfrm>
            <a:off x="59635" y="1188340"/>
            <a:ext cx="11867322" cy="3746498"/>
          </a:xfrm>
        </p:spPr>
        <p:txBody>
          <a:bodyPr/>
          <a:lstStyle/>
          <a:p>
            <a:r>
              <a:rPr lang="en-GB" dirty="0"/>
              <a:t>Factors related to SA:</a:t>
            </a:r>
          </a:p>
          <a:p>
            <a:pPr lvl="1"/>
            <a:r>
              <a:rPr lang="en-GB" dirty="0"/>
              <a:t>Attention</a:t>
            </a:r>
          </a:p>
          <a:p>
            <a:pPr lvl="1"/>
            <a:r>
              <a:rPr lang="en-GB" dirty="0"/>
              <a:t>Perception</a:t>
            </a:r>
          </a:p>
          <a:p>
            <a:pPr lvl="1"/>
            <a:r>
              <a:rPr lang="en-GB" dirty="0"/>
              <a:t>Memory</a:t>
            </a:r>
          </a:p>
          <a:p>
            <a:pPr lvl="1"/>
            <a:r>
              <a:rPr lang="en-GB" dirty="0"/>
              <a:t>Workload</a:t>
            </a:r>
            <a:endParaRPr lang="en-US" dirty="0"/>
          </a:p>
          <a:p>
            <a:pPr fontAlgn="base"/>
            <a:r>
              <a:rPr lang="en-US" dirty="0"/>
              <a:t>Is SA a folk model?</a:t>
            </a:r>
          </a:p>
          <a:p>
            <a:pPr fontAlgn="base"/>
            <a:r>
              <a:rPr lang="en-US" dirty="0"/>
              <a:t>Situation awareness measures, including: </a:t>
            </a:r>
          </a:p>
          <a:p>
            <a:pPr lvl="1" fontAlgn="base"/>
            <a:r>
              <a:rPr lang="en-US" dirty="0"/>
              <a:t>SAGAT</a:t>
            </a:r>
          </a:p>
          <a:p>
            <a:pPr lvl="1" fontAlgn="base"/>
            <a:r>
              <a:rPr lang="en-US" dirty="0"/>
              <a:t>SART</a:t>
            </a:r>
          </a:p>
          <a:p>
            <a:pPr fontAlgn="base"/>
            <a:endParaRPr lang="en-US" sz="2400" dirty="0"/>
          </a:p>
        </p:txBody>
      </p:sp>
      <p:sp>
        <p:nvSpPr>
          <p:cNvPr id="4" name="Title 3"/>
          <p:cNvSpPr>
            <a:spLocks noGrp="1"/>
          </p:cNvSpPr>
          <p:nvPr>
            <p:ph type="title"/>
          </p:nvPr>
        </p:nvSpPr>
        <p:spPr/>
        <p:txBody>
          <a:bodyPr/>
          <a:lstStyle/>
          <a:p>
            <a:r>
              <a:rPr lang="en-GB" dirty="0"/>
              <a:t>Situation awareness</a:t>
            </a:r>
          </a:p>
        </p:txBody>
      </p:sp>
      <p:pic>
        <p:nvPicPr>
          <p:cNvPr id="7" name="Picture 2" descr="SANTA&amp;#39;S HOTEL TUNTURI - Updated 2021 Prices, Reviews, and Photos (Saariselka,  Finland - Lapland) - Tripadvi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2561" y="3816868"/>
            <a:ext cx="3543957" cy="26225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650828" y="6435802"/>
            <a:ext cx="6838289" cy="461665"/>
          </a:xfrm>
          <a:prstGeom prst="rect">
            <a:avLst/>
          </a:prstGeom>
        </p:spPr>
        <p:txBody>
          <a:bodyPr wrap="square">
            <a:spAutoFit/>
          </a:bodyPr>
          <a:lstStyle/>
          <a:p>
            <a:pPr algn="r"/>
            <a:r>
              <a:rPr lang="en-GB" sz="1200" dirty="0"/>
              <a:t>Image taken from: </a:t>
            </a:r>
            <a:r>
              <a:rPr lang="en-GB" sz="1200" dirty="0">
                <a:hlinkClick r:id="rId4"/>
              </a:rPr>
              <a:t>SANTA'S HOTEL TUNTURI - Updated 2022 (</a:t>
            </a:r>
            <a:r>
              <a:rPr lang="en-GB" sz="1200" dirty="0" err="1">
                <a:hlinkClick r:id="rId4"/>
              </a:rPr>
              <a:t>Saariselka</a:t>
            </a:r>
            <a:r>
              <a:rPr lang="en-GB" sz="1200" dirty="0">
                <a:hlinkClick r:id="rId4"/>
              </a:rPr>
              <a:t>, Finland - Lapland) (tripadvisor.co.uk)</a:t>
            </a:r>
            <a:r>
              <a:rPr lang="en-GB" sz="1200" dirty="0"/>
              <a:t>; attributed to ICE portal</a:t>
            </a:r>
          </a:p>
        </p:txBody>
      </p:sp>
      <p:pic>
        <p:nvPicPr>
          <p:cNvPr id="5" name="Picture 4" descr="image of plane simulator&#10;">
            <a:extLst>
              <a:ext uri="{FF2B5EF4-FFF2-40B4-BE49-F238E27FC236}">
                <a16:creationId xmlns:a16="http://schemas.microsoft.com/office/drawing/2014/main" id="{F354FBEA-E884-344B-3C8F-60EF8DA4ADB3}"/>
              </a:ext>
            </a:extLst>
          </p:cNvPr>
          <p:cNvPicPr>
            <a:picLocks noChangeAspect="1"/>
          </p:cNvPicPr>
          <p:nvPr/>
        </p:nvPicPr>
        <p:blipFill>
          <a:blip r:embed="rId5"/>
          <a:stretch>
            <a:fillRect/>
          </a:stretch>
        </p:blipFill>
        <p:spPr>
          <a:xfrm>
            <a:off x="7825270" y="1519333"/>
            <a:ext cx="3581247" cy="2046754"/>
          </a:xfrm>
          <a:prstGeom prst="rect">
            <a:avLst/>
          </a:prstGeom>
        </p:spPr>
      </p:pic>
    </p:spTree>
    <p:extLst>
      <p:ext uri="{BB962C8B-B14F-4D97-AF65-F5344CB8AC3E}">
        <p14:creationId xmlns:p14="http://schemas.microsoft.com/office/powerpoint/2010/main" val="113659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12</a:t>
            </a:fld>
            <a:endParaRPr lang="en-GB"/>
          </a:p>
        </p:txBody>
      </p:sp>
      <p:sp>
        <p:nvSpPr>
          <p:cNvPr id="3" name="Content Placeholder 2"/>
          <p:cNvSpPr>
            <a:spLocks noGrp="1"/>
          </p:cNvSpPr>
          <p:nvPr>
            <p:ph sz="quarter" idx="13"/>
          </p:nvPr>
        </p:nvSpPr>
        <p:spPr>
          <a:xfrm>
            <a:off x="190905" y="1179733"/>
            <a:ext cx="11257699" cy="4395568"/>
          </a:xfrm>
        </p:spPr>
        <p:txBody>
          <a:bodyPr/>
          <a:lstStyle/>
          <a:p>
            <a:pPr marL="0" indent="0">
              <a:buNone/>
            </a:pPr>
            <a:r>
              <a:rPr lang="en-GB" sz="2000" b="1" dirty="0"/>
              <a:t>Module LO’s: </a:t>
            </a:r>
          </a:p>
          <a:p>
            <a:r>
              <a:rPr lang="en-GB" sz="2000" dirty="0"/>
              <a:t>LO1 –Describe how humans process information and how this applies in a variety of working contexts.</a:t>
            </a:r>
          </a:p>
          <a:p>
            <a:r>
              <a:rPr lang="en-GB" sz="2000" dirty="0"/>
              <a:t>LO3 –Critically analyse a variety of products and systems according to the extent that they support human behaviour and performance.</a:t>
            </a:r>
          </a:p>
          <a:p>
            <a:r>
              <a:rPr lang="en-GB" sz="2000" dirty="0"/>
              <a:t>LO5 – Recognise the variety of products and work contexts to which cognitive ergonomics design practice and guidance can be applied.</a:t>
            </a:r>
          </a:p>
          <a:p>
            <a:pPr marL="0" indent="0">
              <a:buNone/>
            </a:pPr>
            <a:r>
              <a:rPr lang="en-GB" sz="2000" b="1" dirty="0"/>
              <a:t>Lecture objectives: </a:t>
            </a:r>
          </a:p>
          <a:p>
            <a:r>
              <a:rPr lang="en-GB" sz="2000" dirty="0"/>
              <a:t>Explain theories that help us to understand the way that we interact with products and systems in the real world</a:t>
            </a:r>
          </a:p>
          <a:p>
            <a:pPr fontAlgn="base"/>
            <a:r>
              <a:rPr lang="en-GB" sz="2000" dirty="0"/>
              <a:t>Demonstrate the concept of mental models</a:t>
            </a:r>
            <a:r>
              <a:rPr lang="en-US" sz="2000" dirty="0"/>
              <a:t>​</a:t>
            </a:r>
          </a:p>
          <a:p>
            <a:pPr fontAlgn="base"/>
            <a:r>
              <a:rPr lang="en-GB" sz="2000" dirty="0"/>
              <a:t>Explain examples of design features and their influence on mental models</a:t>
            </a:r>
            <a:r>
              <a:rPr lang="en-US" sz="2000" dirty="0"/>
              <a:t>​</a:t>
            </a:r>
          </a:p>
          <a:p>
            <a:pPr fontAlgn="base"/>
            <a:r>
              <a:rPr lang="en-GB" sz="2000" dirty="0"/>
              <a:t>Explain the relationship between system design and user mental models</a:t>
            </a:r>
            <a:r>
              <a:rPr lang="en-US" sz="2000" dirty="0"/>
              <a:t>​</a:t>
            </a:r>
          </a:p>
          <a:p>
            <a:pPr fontAlgn="base"/>
            <a:r>
              <a:rPr lang="en-GB" sz="2000" dirty="0"/>
              <a:t>Briefly outline principles from Gestalt, and principles of stimulus response compatibility</a:t>
            </a:r>
            <a:r>
              <a:rPr lang="en-US" sz="2000" dirty="0"/>
              <a:t>​</a:t>
            </a:r>
          </a:p>
          <a:p>
            <a:pPr fontAlgn="base"/>
            <a:endParaRPr lang="en-US" dirty="0"/>
          </a:p>
          <a:p>
            <a:pPr marL="0" indent="0">
              <a:buNone/>
            </a:pPr>
            <a:endParaRPr lang="en-GB" sz="2000" dirty="0"/>
          </a:p>
        </p:txBody>
      </p:sp>
      <p:sp>
        <p:nvSpPr>
          <p:cNvPr id="4" name="Title 3"/>
          <p:cNvSpPr>
            <a:spLocks noGrp="1"/>
          </p:cNvSpPr>
          <p:nvPr>
            <p:ph type="title"/>
          </p:nvPr>
        </p:nvSpPr>
        <p:spPr/>
        <p:txBody>
          <a:bodyPr/>
          <a:lstStyle/>
          <a:p>
            <a:r>
              <a:rPr lang="en-GB" dirty="0"/>
              <a:t>Learning objectives – mental models</a:t>
            </a:r>
          </a:p>
        </p:txBody>
      </p:sp>
    </p:spTree>
    <p:extLst>
      <p:ext uri="{BB962C8B-B14F-4D97-AF65-F5344CB8AC3E}">
        <p14:creationId xmlns:p14="http://schemas.microsoft.com/office/powerpoint/2010/main" val="3490896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13</a:t>
            </a:fld>
            <a:endParaRPr lang="en-GB" dirty="0"/>
          </a:p>
        </p:txBody>
      </p:sp>
      <p:sp>
        <p:nvSpPr>
          <p:cNvPr id="3" name="Content Placeholder 2"/>
          <p:cNvSpPr>
            <a:spLocks noGrp="1"/>
          </p:cNvSpPr>
          <p:nvPr>
            <p:ph sz="quarter" idx="13"/>
          </p:nvPr>
        </p:nvSpPr>
        <p:spPr>
          <a:xfrm>
            <a:off x="404314" y="1143339"/>
            <a:ext cx="11257699" cy="4395568"/>
          </a:xfrm>
        </p:spPr>
        <p:txBody>
          <a:bodyPr/>
          <a:lstStyle/>
          <a:p>
            <a:pPr fontAlgn="base"/>
            <a:r>
              <a:rPr lang="en-GB" dirty="0"/>
              <a:t>Norman, D. A. (1988) </a:t>
            </a:r>
            <a:r>
              <a:rPr lang="en-GB" i="1" dirty="0"/>
              <a:t>The Psychology/Design of Everyday Things.  </a:t>
            </a:r>
            <a:r>
              <a:rPr lang="en-GB" dirty="0"/>
              <a:t>New York: Basic Books</a:t>
            </a:r>
            <a:r>
              <a:rPr lang="en-US" dirty="0"/>
              <a:t>​</a:t>
            </a:r>
          </a:p>
          <a:p>
            <a:pPr fontAlgn="base"/>
            <a:r>
              <a:rPr lang="en-GB" dirty="0" err="1"/>
              <a:t>Wickens</a:t>
            </a:r>
            <a:r>
              <a:rPr lang="en-GB" dirty="0"/>
              <a:t>, C.D. (1992) </a:t>
            </a:r>
            <a:r>
              <a:rPr lang="en-GB" i="1" dirty="0"/>
              <a:t>Engineering Psychology and Human Performance. </a:t>
            </a:r>
            <a:r>
              <a:rPr lang="en-GB" dirty="0"/>
              <a:t>New York: Harper Collins</a:t>
            </a:r>
            <a:r>
              <a:rPr lang="en-US" dirty="0"/>
              <a:t>​</a:t>
            </a:r>
          </a:p>
        </p:txBody>
      </p:sp>
      <p:sp>
        <p:nvSpPr>
          <p:cNvPr id="4" name="Title 3"/>
          <p:cNvSpPr>
            <a:spLocks noGrp="1"/>
          </p:cNvSpPr>
          <p:nvPr>
            <p:ph type="title"/>
          </p:nvPr>
        </p:nvSpPr>
        <p:spPr/>
        <p:txBody>
          <a:bodyPr/>
          <a:lstStyle/>
          <a:p>
            <a:r>
              <a:rPr lang="en-GB" dirty="0"/>
              <a:t>Recommended reading</a:t>
            </a:r>
          </a:p>
        </p:txBody>
      </p:sp>
    </p:spTree>
    <p:extLst>
      <p:ext uri="{BB962C8B-B14F-4D97-AF65-F5344CB8AC3E}">
        <p14:creationId xmlns:p14="http://schemas.microsoft.com/office/powerpoint/2010/main" val="4149341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ontent Placeholder 2"/>
          <p:cNvSpPr>
            <a:spLocks noGrp="1"/>
          </p:cNvSpPr>
          <p:nvPr>
            <p:ph sz="quarter" idx="13"/>
          </p:nvPr>
        </p:nvSpPr>
        <p:spPr>
          <a:xfrm>
            <a:off x="0" y="1057869"/>
            <a:ext cx="11867322" cy="3746498"/>
          </a:xfrm>
        </p:spPr>
        <p:txBody>
          <a:bodyPr/>
          <a:lstStyle/>
          <a:p>
            <a:pPr fontAlgn="base"/>
            <a:r>
              <a:rPr lang="en-GB" sz="2400" dirty="0"/>
              <a:t>“Internal psychological representations of a person’s conceptualisation and understanding of a system” (</a:t>
            </a:r>
            <a:r>
              <a:rPr lang="en-GB" sz="2400" dirty="0" err="1"/>
              <a:t>Gentner</a:t>
            </a:r>
            <a:r>
              <a:rPr lang="en-GB" sz="2400" dirty="0"/>
              <a:t> &amp; Stevens, 1983; </a:t>
            </a:r>
            <a:r>
              <a:rPr lang="en-GB" sz="2400" dirty="0" err="1"/>
              <a:t>Kieras</a:t>
            </a:r>
            <a:r>
              <a:rPr lang="en-GB" sz="2400" dirty="0"/>
              <a:t>, 1988b; Mayhew, 1992).</a:t>
            </a:r>
            <a:r>
              <a:rPr lang="en-US" sz="2400" dirty="0"/>
              <a:t>​</a:t>
            </a:r>
          </a:p>
          <a:p>
            <a:pPr fontAlgn="base"/>
            <a:r>
              <a:rPr lang="en-GB" sz="2400" dirty="0"/>
              <a:t>Dynamic model of system components, how the system works, how components are related, what the internal processes are, and how they affect the components (Carroll &amp; Olsen, 1988).  </a:t>
            </a:r>
            <a:r>
              <a:rPr lang="en-US" sz="2400" dirty="0"/>
              <a:t>​</a:t>
            </a:r>
          </a:p>
          <a:p>
            <a:pPr fontAlgn="base"/>
            <a:r>
              <a:rPr lang="en-GB" sz="2400" dirty="0"/>
              <a:t>Tend to be erroneous, incomplete, unstable and fragmented (Norman, 1987; Gordon &amp; Gill, 1989).  </a:t>
            </a:r>
            <a:r>
              <a:rPr lang="en-US" sz="2400" dirty="0"/>
              <a:t>​</a:t>
            </a:r>
          </a:p>
          <a:p>
            <a:pPr fontAlgn="base"/>
            <a:r>
              <a:rPr lang="en-GB" sz="2400" dirty="0"/>
              <a:t>People may have several mental models of a single system, where different models represent different facets of the system (Rouse &amp; Morris, 1986; Wilson &amp; Rutherford, 1989).</a:t>
            </a:r>
          </a:p>
          <a:p>
            <a:pPr fontAlgn="base"/>
            <a:r>
              <a:rPr lang="en-GB" sz="2400" dirty="0"/>
              <a:t>Informed by past experience, culture, context</a:t>
            </a:r>
          </a:p>
          <a:p>
            <a:pPr fontAlgn="base"/>
            <a:r>
              <a:rPr lang="en-GB" sz="2400" b="1" dirty="0"/>
              <a:t>Mental models are really important as a tool to communicate human/user needs to designers</a:t>
            </a:r>
            <a:endParaRPr lang="en-US" sz="2400" b="1" dirty="0"/>
          </a:p>
          <a:p>
            <a:pPr fontAlgn="base"/>
            <a:endParaRPr lang="en-US" sz="2400" dirty="0"/>
          </a:p>
        </p:txBody>
      </p:sp>
      <p:sp>
        <p:nvSpPr>
          <p:cNvPr id="4" name="Title 3"/>
          <p:cNvSpPr>
            <a:spLocks noGrp="1"/>
          </p:cNvSpPr>
          <p:nvPr>
            <p:ph type="title"/>
          </p:nvPr>
        </p:nvSpPr>
        <p:spPr/>
        <p:txBody>
          <a:bodyPr/>
          <a:lstStyle/>
          <a:p>
            <a:r>
              <a:rPr lang="en-GB" dirty="0"/>
              <a:t>Mental models</a:t>
            </a:r>
          </a:p>
        </p:txBody>
      </p:sp>
    </p:spTree>
    <p:extLst>
      <p:ext uri="{BB962C8B-B14F-4D97-AF65-F5344CB8AC3E}">
        <p14:creationId xmlns:p14="http://schemas.microsoft.com/office/powerpoint/2010/main" val="3658855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Building mental models</a:t>
            </a:r>
          </a:p>
        </p:txBody>
      </p:sp>
      <p:pic>
        <p:nvPicPr>
          <p:cNvPr id="1026" name="Picture 2" descr="A diagram of a computer - showing the difference between the deisgner's mental model and the user's mental model&#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173" y="1236755"/>
            <a:ext cx="7714571" cy="47343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3986" y="6149184"/>
            <a:ext cx="10478814" cy="646331"/>
          </a:xfrm>
          <a:prstGeom prst="rect">
            <a:avLst/>
          </a:prstGeom>
        </p:spPr>
        <p:txBody>
          <a:bodyPr wrap="square">
            <a:spAutoFit/>
          </a:bodyPr>
          <a:lstStyle/>
          <a:p>
            <a:r>
              <a:rPr lang="en-GB" dirty="0">
                <a:hlinkClick r:id="rId4"/>
              </a:rPr>
              <a:t>Image source: Mental models | The Glossary of Human Computer Interaction (interaction-design.org)</a:t>
            </a:r>
            <a:r>
              <a:rPr lang="en-GB" dirty="0"/>
              <a:t>, adapted from Norman, 1988</a:t>
            </a:r>
          </a:p>
        </p:txBody>
      </p:sp>
    </p:spTree>
    <p:extLst>
      <p:ext uri="{BB962C8B-B14F-4D97-AF65-F5344CB8AC3E}">
        <p14:creationId xmlns:p14="http://schemas.microsoft.com/office/powerpoint/2010/main" val="1122758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ontent Placeholder 2"/>
          <p:cNvSpPr>
            <a:spLocks noGrp="1"/>
          </p:cNvSpPr>
          <p:nvPr>
            <p:ph sz="quarter" idx="13"/>
          </p:nvPr>
        </p:nvSpPr>
        <p:spPr/>
        <p:txBody>
          <a:bodyPr/>
          <a:lstStyle/>
          <a:p>
            <a:r>
              <a:rPr lang="en-GB" dirty="0"/>
              <a:t>Make conceptual model of the system explicit or “transparent”</a:t>
            </a:r>
            <a:r>
              <a:rPr lang="en-US" dirty="0"/>
              <a:t>​</a:t>
            </a:r>
          </a:p>
          <a:p>
            <a:r>
              <a:rPr lang="en-GB" dirty="0"/>
              <a:t>Mayhew (1992) suggests</a:t>
            </a:r>
            <a:r>
              <a:rPr lang="en-US" dirty="0"/>
              <a:t>​</a:t>
            </a:r>
          </a:p>
          <a:p>
            <a:pPr lvl="1"/>
            <a:r>
              <a:rPr lang="en-GB" dirty="0"/>
              <a:t>Making invisible parts and processes visible to the user</a:t>
            </a:r>
            <a:r>
              <a:rPr lang="en-US" dirty="0"/>
              <a:t>​</a:t>
            </a:r>
          </a:p>
          <a:p>
            <a:pPr lvl="1"/>
            <a:r>
              <a:rPr lang="en-GB" dirty="0"/>
              <a:t>Providing feedback</a:t>
            </a:r>
            <a:r>
              <a:rPr lang="en-US" dirty="0"/>
              <a:t>​</a:t>
            </a:r>
          </a:p>
          <a:p>
            <a:pPr lvl="1"/>
            <a:r>
              <a:rPr lang="en-GB" dirty="0"/>
              <a:t>Building in consistency</a:t>
            </a:r>
            <a:r>
              <a:rPr lang="en-US" dirty="0"/>
              <a:t>​</a:t>
            </a:r>
          </a:p>
          <a:p>
            <a:pPr lvl="1"/>
            <a:r>
              <a:rPr lang="en-GB" dirty="0"/>
              <a:t>Presenting functionality through a familiar metaphor</a:t>
            </a:r>
            <a:endParaRPr lang="en-US" dirty="0"/>
          </a:p>
          <a:p>
            <a:endParaRPr lang="en-GB" dirty="0"/>
          </a:p>
        </p:txBody>
      </p:sp>
      <p:sp>
        <p:nvSpPr>
          <p:cNvPr id="4" name="Title 3"/>
          <p:cNvSpPr>
            <a:spLocks noGrp="1"/>
          </p:cNvSpPr>
          <p:nvPr>
            <p:ph type="title"/>
          </p:nvPr>
        </p:nvSpPr>
        <p:spPr/>
        <p:txBody>
          <a:bodyPr/>
          <a:lstStyle/>
          <a:p>
            <a:r>
              <a:rPr lang="en-GB" dirty="0"/>
              <a:t>Supporting mental models </a:t>
            </a:r>
          </a:p>
        </p:txBody>
      </p:sp>
    </p:spTree>
    <p:extLst>
      <p:ext uri="{BB962C8B-B14F-4D97-AF65-F5344CB8AC3E}">
        <p14:creationId xmlns:p14="http://schemas.microsoft.com/office/powerpoint/2010/main" val="2663114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ontent Placeholder 2"/>
          <p:cNvSpPr>
            <a:spLocks noGrp="1"/>
          </p:cNvSpPr>
          <p:nvPr>
            <p:ph sz="quarter" idx="13"/>
          </p:nvPr>
        </p:nvSpPr>
        <p:spPr>
          <a:xfrm>
            <a:off x="479376" y="1484533"/>
            <a:ext cx="6801957" cy="4395568"/>
          </a:xfrm>
        </p:spPr>
        <p:txBody>
          <a:bodyPr/>
          <a:lstStyle/>
          <a:p>
            <a:pPr fontAlgn="base"/>
            <a:r>
              <a:rPr lang="en-GB" sz="2000" dirty="0"/>
              <a:t>User’s understanding of how an object works</a:t>
            </a:r>
            <a:r>
              <a:rPr lang="en-US" sz="2000" dirty="0"/>
              <a:t>​</a:t>
            </a:r>
          </a:p>
          <a:p>
            <a:pPr lvl="1" fontAlgn="base"/>
            <a:r>
              <a:rPr lang="en-GB" sz="2000" b="1" dirty="0"/>
              <a:t>Cues</a:t>
            </a:r>
            <a:r>
              <a:rPr lang="en-US" sz="2000" b="1" dirty="0"/>
              <a:t>​</a:t>
            </a:r>
          </a:p>
          <a:p>
            <a:pPr lvl="2" fontAlgn="base"/>
            <a:r>
              <a:rPr lang="en-GB" sz="2000" dirty="0"/>
              <a:t>Explicit labels that denote interactive parts of an object, and (sometimes) how to use it</a:t>
            </a:r>
            <a:r>
              <a:rPr lang="en-US" sz="2000" dirty="0"/>
              <a:t>​</a:t>
            </a:r>
          </a:p>
          <a:p>
            <a:pPr lvl="1" fontAlgn="base"/>
            <a:r>
              <a:rPr lang="en-GB" sz="2000" b="1" dirty="0"/>
              <a:t>Affordances</a:t>
            </a:r>
            <a:r>
              <a:rPr lang="en-US" sz="2000" b="1" dirty="0"/>
              <a:t>​</a:t>
            </a:r>
          </a:p>
          <a:p>
            <a:pPr lvl="2" fontAlgn="base"/>
            <a:r>
              <a:rPr lang="en-GB" sz="2000" dirty="0"/>
              <a:t>Perceived and actual properties of an object that determine how an item could be used</a:t>
            </a:r>
            <a:r>
              <a:rPr lang="en-US" sz="2000" dirty="0"/>
              <a:t>​</a:t>
            </a:r>
          </a:p>
          <a:p>
            <a:pPr fontAlgn="base"/>
            <a:r>
              <a:rPr lang="en-GB" sz="2000" dirty="0"/>
              <a:t>Influencing affordances?</a:t>
            </a:r>
            <a:r>
              <a:rPr lang="en-US" sz="2000" dirty="0"/>
              <a:t>​</a:t>
            </a:r>
          </a:p>
          <a:p>
            <a:pPr lvl="1" fontAlgn="base"/>
            <a:r>
              <a:rPr lang="en-GB" sz="2000" dirty="0"/>
              <a:t>1. Follow conventional usage, both in the choice of images and the allowable interactions</a:t>
            </a:r>
            <a:r>
              <a:rPr lang="en-US" sz="2000" dirty="0"/>
              <a:t>​</a:t>
            </a:r>
          </a:p>
          <a:p>
            <a:pPr lvl="1" fontAlgn="base"/>
            <a:r>
              <a:rPr lang="en-GB" sz="2000" dirty="0"/>
              <a:t>2. Use metaphor</a:t>
            </a:r>
            <a:r>
              <a:rPr lang="en-US" sz="2000" dirty="0"/>
              <a:t>​</a:t>
            </a:r>
          </a:p>
          <a:p>
            <a:pPr lvl="1" fontAlgn="base"/>
            <a:r>
              <a:rPr lang="en-GB" sz="2000" dirty="0"/>
              <a:t>3. Follow a coherent conceptual model so that once part of the interface is learned, the same principles apply to other parts.​</a:t>
            </a:r>
          </a:p>
        </p:txBody>
      </p:sp>
      <p:sp>
        <p:nvSpPr>
          <p:cNvPr id="4" name="Title 3"/>
          <p:cNvSpPr>
            <a:spLocks noGrp="1"/>
          </p:cNvSpPr>
          <p:nvPr>
            <p:ph type="title"/>
          </p:nvPr>
        </p:nvSpPr>
        <p:spPr/>
        <p:txBody>
          <a:bodyPr/>
          <a:lstStyle/>
          <a:p>
            <a:r>
              <a:rPr lang="en-GB" dirty="0"/>
              <a:t>Design to support mental models slide 1 of 2 </a:t>
            </a:r>
          </a:p>
        </p:txBody>
      </p:sp>
      <p:pic>
        <p:nvPicPr>
          <p:cNvPr id="1026" name="Picture 2" descr="Failed metaphor - a shelf that looks very much like a seat - with a sign saying &quot;do not sit&quot;">
            <a:extLst>
              <a:ext uri="{FF2B5EF4-FFF2-40B4-BE49-F238E27FC236}">
                <a16:creationId xmlns:a16="http://schemas.microsoft.com/office/drawing/2014/main" id="{7F7F16A8-E616-FD82-2448-F5C702E9BB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22302"/>
          <a:stretch/>
        </p:blipFill>
        <p:spPr bwMode="auto">
          <a:xfrm>
            <a:off x="7491482" y="1484533"/>
            <a:ext cx="4553700" cy="439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622EACD-5C9F-5585-7041-C4A8300C6D09}"/>
              </a:ext>
            </a:extLst>
          </p:cNvPr>
          <p:cNvSpPr txBox="1"/>
          <p:nvPr/>
        </p:nvSpPr>
        <p:spPr>
          <a:xfrm>
            <a:off x="8977090" y="5920833"/>
            <a:ext cx="1719381" cy="369332"/>
          </a:xfrm>
          <a:prstGeom prst="rect">
            <a:avLst/>
          </a:prstGeom>
          <a:noFill/>
        </p:spPr>
        <p:txBody>
          <a:bodyPr wrap="none" rtlCol="0">
            <a:spAutoFit/>
          </a:bodyPr>
          <a:lstStyle/>
          <a:p>
            <a:r>
              <a:rPr lang="en-GB" dirty="0"/>
              <a:t>Affordance fail!</a:t>
            </a:r>
          </a:p>
        </p:txBody>
      </p:sp>
    </p:spTree>
    <p:extLst>
      <p:ext uri="{BB962C8B-B14F-4D97-AF65-F5344CB8AC3E}">
        <p14:creationId xmlns:p14="http://schemas.microsoft.com/office/powerpoint/2010/main" val="958897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ontent Placeholder 2"/>
          <p:cNvSpPr>
            <a:spLocks noGrp="1"/>
          </p:cNvSpPr>
          <p:nvPr>
            <p:ph sz="quarter" idx="13"/>
          </p:nvPr>
        </p:nvSpPr>
        <p:spPr>
          <a:xfrm>
            <a:off x="152806" y="1127817"/>
            <a:ext cx="7321722" cy="4395568"/>
          </a:xfrm>
        </p:spPr>
        <p:txBody>
          <a:bodyPr/>
          <a:lstStyle/>
          <a:p>
            <a:pPr fontAlgn="base"/>
            <a:r>
              <a:rPr lang="en-GB" sz="1800" dirty="0"/>
              <a:t>User’s understanding of how an object works</a:t>
            </a:r>
            <a:r>
              <a:rPr lang="en-US" sz="1800" dirty="0"/>
              <a:t>​</a:t>
            </a:r>
          </a:p>
          <a:p>
            <a:pPr lvl="1" fontAlgn="base"/>
            <a:r>
              <a:rPr lang="en-GB" sz="1800" b="1" dirty="0"/>
              <a:t>Constraints</a:t>
            </a:r>
            <a:r>
              <a:rPr lang="en-US" sz="1800" b="1" dirty="0"/>
              <a:t>​</a:t>
            </a:r>
          </a:p>
          <a:p>
            <a:pPr lvl="2" fontAlgn="base"/>
            <a:r>
              <a:rPr lang="en-GB" sz="1800" dirty="0"/>
              <a:t>Natural, physical constraints</a:t>
            </a:r>
            <a:r>
              <a:rPr lang="en-US" sz="1800" dirty="0"/>
              <a:t>​</a:t>
            </a:r>
          </a:p>
          <a:p>
            <a:pPr lvl="3" fontAlgn="base"/>
            <a:r>
              <a:rPr lang="en-GB" sz="1400" dirty="0"/>
              <a:t>Constraints on the way in which an object or part can be moved, how it fits to other objects etc. e.g. the direction of thread on a screw</a:t>
            </a:r>
            <a:r>
              <a:rPr lang="en-US" sz="1400" dirty="0"/>
              <a:t>​</a:t>
            </a:r>
          </a:p>
          <a:p>
            <a:pPr lvl="2" fontAlgn="base"/>
            <a:r>
              <a:rPr lang="en-GB" sz="1800" dirty="0"/>
              <a:t>Semantic constraints</a:t>
            </a:r>
            <a:r>
              <a:rPr lang="en-US" sz="1800" dirty="0"/>
              <a:t>​</a:t>
            </a:r>
          </a:p>
          <a:p>
            <a:pPr lvl="3" fontAlgn="base"/>
            <a:r>
              <a:rPr lang="en-GB" sz="1400" dirty="0"/>
              <a:t>Cues based on knowledge of the meaning of a situation, e.g. knowing that if a pen lid is to prevent ink drying out, it will be placed over the part of the pen where the ink is exposed</a:t>
            </a:r>
            <a:r>
              <a:rPr lang="en-US" sz="1400" dirty="0"/>
              <a:t>​</a:t>
            </a:r>
          </a:p>
          <a:p>
            <a:pPr lvl="2" fontAlgn="base"/>
            <a:r>
              <a:rPr lang="en-GB" sz="1800" dirty="0"/>
              <a:t>Cultural constraints</a:t>
            </a:r>
            <a:r>
              <a:rPr lang="en-US" sz="1800" dirty="0"/>
              <a:t>​</a:t>
            </a:r>
          </a:p>
          <a:p>
            <a:pPr lvl="3" fontAlgn="base"/>
            <a:r>
              <a:rPr lang="en-GB" sz="1400" dirty="0"/>
              <a:t>Cues based on social conventions e.g. the order of lights on a traffic light</a:t>
            </a:r>
            <a:r>
              <a:rPr lang="en-US" sz="1400" dirty="0"/>
              <a:t>​</a:t>
            </a:r>
          </a:p>
          <a:p>
            <a:pPr lvl="2" fontAlgn="base"/>
            <a:r>
              <a:rPr lang="en-GB" sz="1800" dirty="0"/>
              <a:t>Logical constraints</a:t>
            </a:r>
            <a:r>
              <a:rPr lang="en-US" sz="1800" dirty="0"/>
              <a:t>​</a:t>
            </a:r>
          </a:p>
          <a:p>
            <a:pPr lvl="3" fontAlgn="base"/>
            <a:r>
              <a:rPr lang="en-GB" sz="1400" dirty="0"/>
              <a:t>Cues based on a logical relationship between the spatial or functional layout of components e.g. the last of switch options when functions of all others known</a:t>
            </a:r>
            <a:r>
              <a:rPr lang="en-US" sz="1400" dirty="0"/>
              <a:t>​</a:t>
            </a:r>
          </a:p>
          <a:p>
            <a:pPr lvl="1" fontAlgn="base"/>
            <a:r>
              <a:rPr lang="en-GB" sz="1800" b="1" dirty="0"/>
              <a:t>Mappings</a:t>
            </a:r>
            <a:r>
              <a:rPr lang="en-US" sz="1800" b="1" dirty="0"/>
              <a:t>​</a:t>
            </a:r>
          </a:p>
          <a:p>
            <a:pPr lvl="2" fontAlgn="base"/>
            <a:r>
              <a:rPr lang="en-GB" sz="1800" dirty="0"/>
              <a:t>The relationship between two things, such as controls and their movements and results in the world, e.g. steering wheel</a:t>
            </a:r>
            <a:r>
              <a:rPr lang="en-US" sz="1800" dirty="0"/>
              <a:t>​…an extension of stimulus/response compatibility…</a:t>
            </a:r>
          </a:p>
        </p:txBody>
      </p:sp>
      <p:sp>
        <p:nvSpPr>
          <p:cNvPr id="4" name="Title 3"/>
          <p:cNvSpPr>
            <a:spLocks noGrp="1"/>
          </p:cNvSpPr>
          <p:nvPr>
            <p:ph type="title"/>
          </p:nvPr>
        </p:nvSpPr>
        <p:spPr/>
        <p:txBody>
          <a:bodyPr/>
          <a:lstStyle/>
          <a:p>
            <a:r>
              <a:rPr lang="en-GB" dirty="0"/>
              <a:t>Design to support mental models slide 2 of 2</a:t>
            </a:r>
          </a:p>
        </p:txBody>
      </p:sp>
      <p:pic>
        <p:nvPicPr>
          <p:cNvPr id="7" name="Picture 6" descr="image of car window lift switches">
            <a:extLst>
              <a:ext uri="{FF2B5EF4-FFF2-40B4-BE49-F238E27FC236}">
                <a16:creationId xmlns:a16="http://schemas.microsoft.com/office/drawing/2014/main" id="{27169014-4FA7-8209-1745-9EACAD0F2C68}"/>
              </a:ext>
            </a:extLst>
          </p:cNvPr>
          <p:cNvPicPr>
            <a:picLocks noChangeAspect="1"/>
          </p:cNvPicPr>
          <p:nvPr/>
        </p:nvPicPr>
        <p:blipFill>
          <a:blip r:embed="rId3"/>
          <a:stretch>
            <a:fillRect/>
          </a:stretch>
        </p:blipFill>
        <p:spPr>
          <a:xfrm>
            <a:off x="7578437" y="3280357"/>
            <a:ext cx="4371109" cy="2243028"/>
          </a:xfrm>
          <a:prstGeom prst="rect">
            <a:avLst/>
          </a:prstGeom>
        </p:spPr>
      </p:pic>
      <p:sp>
        <p:nvSpPr>
          <p:cNvPr id="9" name="TextBox 8">
            <a:extLst>
              <a:ext uri="{FF2B5EF4-FFF2-40B4-BE49-F238E27FC236}">
                <a16:creationId xmlns:a16="http://schemas.microsoft.com/office/drawing/2014/main" id="{15C7A4C5-E34C-EC72-56AC-226B4FEBEC12}"/>
              </a:ext>
            </a:extLst>
          </p:cNvPr>
          <p:cNvSpPr txBox="1"/>
          <p:nvPr/>
        </p:nvSpPr>
        <p:spPr>
          <a:xfrm>
            <a:off x="7474528" y="5521146"/>
            <a:ext cx="4672445" cy="600164"/>
          </a:xfrm>
          <a:prstGeom prst="rect">
            <a:avLst/>
          </a:prstGeom>
          <a:noFill/>
        </p:spPr>
        <p:txBody>
          <a:bodyPr wrap="square">
            <a:spAutoFit/>
          </a:bodyPr>
          <a:lstStyle/>
          <a:p>
            <a:r>
              <a:rPr lang="en-GB" sz="1100" dirty="0">
                <a:hlinkClick r:id="rId4"/>
              </a:rPr>
              <a:t>Image source: Car Auto Electronic Window Master Control Switch Button for Mercedes-Benz C Class W205 2015-2021 (Black) | UK | buy2fix</a:t>
            </a:r>
            <a:endParaRPr lang="en-GB" sz="1100" dirty="0"/>
          </a:p>
        </p:txBody>
      </p:sp>
    </p:spTree>
    <p:extLst>
      <p:ext uri="{BB962C8B-B14F-4D97-AF65-F5344CB8AC3E}">
        <p14:creationId xmlns:p14="http://schemas.microsoft.com/office/powerpoint/2010/main" val="2425488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18D5D-5511-A875-BE3C-F964AEC1F4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857FF0-9260-AC5B-DAD5-B30E52C0E0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75FEA905-995B-9F73-C510-236FDE6D10CC}"/>
              </a:ext>
            </a:extLst>
          </p:cNvPr>
          <p:cNvSpPr>
            <a:spLocks noGrp="1"/>
          </p:cNvSpPr>
          <p:nvPr>
            <p:ph type="title"/>
          </p:nvPr>
        </p:nvSpPr>
        <p:spPr/>
        <p:txBody>
          <a:bodyPr/>
          <a:lstStyle/>
          <a:p>
            <a:r>
              <a:rPr lang="en-GB" dirty="0"/>
              <a:t>Cues</a:t>
            </a:r>
          </a:p>
        </p:txBody>
      </p:sp>
      <p:pic>
        <p:nvPicPr>
          <p:cNvPr id="10" name="Picture 9">
            <a:extLst>
              <a:ext uri="{FF2B5EF4-FFF2-40B4-BE49-F238E27FC236}">
                <a16:creationId xmlns:a16="http://schemas.microsoft.com/office/drawing/2014/main" id="{911EEEA5-E64A-49D6-0504-15089006C403}"/>
              </a:ext>
            </a:extLst>
          </p:cNvPr>
          <p:cNvPicPr>
            <a:picLocks noChangeAspect="1"/>
          </p:cNvPicPr>
          <p:nvPr/>
        </p:nvPicPr>
        <p:blipFill>
          <a:blip r:embed="rId3"/>
          <a:stretch>
            <a:fillRect/>
          </a:stretch>
        </p:blipFill>
        <p:spPr>
          <a:xfrm>
            <a:off x="578769" y="1505200"/>
            <a:ext cx="2371725" cy="2371725"/>
          </a:xfrm>
          <a:prstGeom prst="rect">
            <a:avLst/>
          </a:prstGeom>
        </p:spPr>
      </p:pic>
      <p:pic>
        <p:nvPicPr>
          <p:cNvPr id="2052" name="Picture 4" descr="Push Pull Door Stickers">
            <a:extLst>
              <a:ext uri="{FF2B5EF4-FFF2-40B4-BE49-F238E27FC236}">
                <a16:creationId xmlns:a16="http://schemas.microsoft.com/office/drawing/2014/main" id="{90209FBD-24D5-6FC0-9EE4-06DC818E2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5779" y="1505200"/>
            <a:ext cx="3698291" cy="35773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2+ Thousand Click Next Continue Royalty-Free Images, Stock Photos &amp;  Pictures | Shutterstock">
            <a:extLst>
              <a:ext uri="{FF2B5EF4-FFF2-40B4-BE49-F238E27FC236}">
                <a16:creationId xmlns:a16="http://schemas.microsoft.com/office/drawing/2014/main" id="{58EFD2C3-07DA-B097-C26D-FDCA1C9897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3126" y="4876800"/>
            <a:ext cx="3737874" cy="15761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UNDLE SET - DOUBLE SET OF 4 RING HOB BURNER INDICATOR STICKERS + SET – Stove  Stickers">
            <a:extLst>
              <a:ext uri="{FF2B5EF4-FFF2-40B4-BE49-F238E27FC236}">
                <a16:creationId xmlns:a16="http://schemas.microsoft.com/office/drawing/2014/main" id="{D1BD08A6-6866-91DC-7E1E-C60A8D63AF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4679" y="1505200"/>
            <a:ext cx="3974767" cy="298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699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B26C7-86B9-64C1-8283-ED06E8FEC16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C5F04B-3CBB-4B41-2CD3-ED82FFF660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ube 2">
            <a:extLst>
              <a:ext uri="{FF2B5EF4-FFF2-40B4-BE49-F238E27FC236}">
                <a16:creationId xmlns:a16="http://schemas.microsoft.com/office/drawing/2014/main" id="{B490720A-1413-F9DE-162E-5F718B201F3B}"/>
              </a:ext>
            </a:extLst>
          </p:cNvPr>
          <p:cNvSpPr/>
          <p:nvPr/>
        </p:nvSpPr>
        <p:spPr>
          <a:xfrm>
            <a:off x="1267326" y="2630905"/>
            <a:ext cx="3304674" cy="3031958"/>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Temperature:		12*C</a:t>
            </a:r>
            <a:br>
              <a:rPr lang="en-GB" dirty="0"/>
            </a:br>
            <a:br>
              <a:rPr lang="en-GB" dirty="0"/>
            </a:br>
            <a:r>
              <a:rPr lang="en-GB" dirty="0"/>
              <a:t>Target:		    	/</a:t>
            </a:r>
          </a:p>
        </p:txBody>
      </p:sp>
      <p:pic>
        <p:nvPicPr>
          <p:cNvPr id="5" name="Picture 4">
            <a:extLst>
              <a:ext uri="{FF2B5EF4-FFF2-40B4-BE49-F238E27FC236}">
                <a16:creationId xmlns:a16="http://schemas.microsoft.com/office/drawing/2014/main" id="{7B3F368F-4643-900B-8E91-35860EE63FC6}"/>
              </a:ext>
            </a:extLst>
          </p:cNvPr>
          <p:cNvPicPr>
            <a:picLocks noChangeAspect="1"/>
          </p:cNvPicPr>
          <p:nvPr/>
        </p:nvPicPr>
        <p:blipFill>
          <a:blip r:embed="rId3">
            <a:duotone>
              <a:prstClr val="black"/>
              <a:schemeClr val="accent1">
                <a:tint val="45000"/>
                <a:satMod val="400000"/>
              </a:schemeClr>
            </a:duotone>
          </a:blip>
          <a:stretch>
            <a:fillRect/>
          </a:stretch>
        </p:blipFill>
        <p:spPr>
          <a:xfrm>
            <a:off x="6446213" y="1410201"/>
            <a:ext cx="4765508" cy="4765508"/>
          </a:xfrm>
          <a:prstGeom prst="rect">
            <a:avLst/>
          </a:prstGeom>
        </p:spPr>
      </p:pic>
      <p:sp>
        <p:nvSpPr>
          <p:cNvPr id="4" name="Title 3">
            <a:extLst>
              <a:ext uri="{FF2B5EF4-FFF2-40B4-BE49-F238E27FC236}">
                <a16:creationId xmlns:a16="http://schemas.microsoft.com/office/drawing/2014/main" id="{729503C7-E40E-13BB-1294-0E488A70BA9F}"/>
              </a:ext>
            </a:extLst>
          </p:cNvPr>
          <p:cNvSpPr>
            <a:spLocks noGrp="1"/>
          </p:cNvSpPr>
          <p:nvPr>
            <p:ph type="title"/>
          </p:nvPr>
        </p:nvSpPr>
        <p:spPr>
          <a:xfrm>
            <a:off x="1158240" y="-5461"/>
            <a:ext cx="10578834" cy="1035050"/>
          </a:xfrm>
        </p:spPr>
        <p:txBody>
          <a:bodyPr/>
          <a:lstStyle/>
          <a:p>
            <a:r>
              <a:rPr lang="en-GB" dirty="0"/>
              <a:t>Thermostat Example</a:t>
            </a:r>
          </a:p>
        </p:txBody>
      </p:sp>
    </p:spTree>
    <p:extLst>
      <p:ext uri="{BB962C8B-B14F-4D97-AF65-F5344CB8AC3E}">
        <p14:creationId xmlns:p14="http://schemas.microsoft.com/office/powerpoint/2010/main" val="335451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2C5A9-84A3-D73E-FA65-3E4B2E46B35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0E3751-D70E-9607-E6A7-1B018022E4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AE528F33-87D9-1103-8A09-17C597D5EF8A}"/>
              </a:ext>
            </a:extLst>
          </p:cNvPr>
          <p:cNvSpPr>
            <a:spLocks noGrp="1"/>
          </p:cNvSpPr>
          <p:nvPr>
            <p:ph type="title"/>
          </p:nvPr>
        </p:nvSpPr>
        <p:spPr/>
        <p:txBody>
          <a:bodyPr/>
          <a:lstStyle/>
          <a:p>
            <a:r>
              <a:rPr lang="en-GB" dirty="0"/>
              <a:t>Affordances</a:t>
            </a:r>
          </a:p>
        </p:txBody>
      </p:sp>
      <p:pic>
        <p:nvPicPr>
          <p:cNvPr id="3074" name="Picture 2" descr="Affordance - Sketchplanations">
            <a:extLst>
              <a:ext uri="{FF2B5EF4-FFF2-40B4-BE49-F238E27FC236}">
                <a16:creationId xmlns:a16="http://schemas.microsoft.com/office/drawing/2014/main" id="{CC31D6D2-40E5-6D64-EB25-3B8D5CE84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8336" y="1347537"/>
            <a:ext cx="3988737" cy="39887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mmercial Cold Drinks Dispenser 3 x 16 litres | Adexa LSJ16LX3">
            <a:extLst>
              <a:ext uri="{FF2B5EF4-FFF2-40B4-BE49-F238E27FC236}">
                <a16:creationId xmlns:a16="http://schemas.microsoft.com/office/drawing/2014/main" id="{0588C36C-480D-709A-6357-3D7D9993A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707" y="1171074"/>
            <a:ext cx="3176337" cy="31763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ush Button Images – Browse 13,740,537 Stock Photos, Vectors, and Video |  Adobe Stock">
            <a:extLst>
              <a:ext uri="{FF2B5EF4-FFF2-40B4-BE49-F238E27FC236}">
                <a16:creationId xmlns:a16="http://schemas.microsoft.com/office/drawing/2014/main" id="{A944AB3A-1B49-EA63-D869-3C42FBB54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0596" y="1606660"/>
            <a:ext cx="3208020" cy="230516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YKK Open End Zip Silver Teeth | Mid Grey">
            <a:extLst>
              <a:ext uri="{FF2B5EF4-FFF2-40B4-BE49-F238E27FC236}">
                <a16:creationId xmlns:a16="http://schemas.microsoft.com/office/drawing/2014/main" id="{C4A3AC93-1B46-0006-AF01-F8D309B179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1240" y="4161757"/>
            <a:ext cx="2559718" cy="25597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784884F-4CA8-8E2A-8565-88E2EAC70A37}"/>
              </a:ext>
            </a:extLst>
          </p:cNvPr>
          <p:cNvPicPr>
            <a:picLocks noChangeAspect="1"/>
          </p:cNvPicPr>
          <p:nvPr/>
        </p:nvPicPr>
        <p:blipFill>
          <a:blip r:embed="rId7"/>
          <a:stretch>
            <a:fillRect/>
          </a:stretch>
        </p:blipFill>
        <p:spPr>
          <a:xfrm>
            <a:off x="1399674" y="4606089"/>
            <a:ext cx="2161674" cy="2161674"/>
          </a:xfrm>
          <a:prstGeom prst="rect">
            <a:avLst/>
          </a:prstGeom>
        </p:spPr>
      </p:pic>
    </p:spTree>
    <p:extLst>
      <p:ext uri="{BB962C8B-B14F-4D97-AF65-F5344CB8AC3E}">
        <p14:creationId xmlns:p14="http://schemas.microsoft.com/office/powerpoint/2010/main" val="2670071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C0EEA-8ED0-A40B-07E7-1609BBD426B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D01B5F-1219-F9B0-BD1B-2780B8CEE1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84E9431-BF6F-09BE-F17F-131B41C92451}"/>
              </a:ext>
            </a:extLst>
          </p:cNvPr>
          <p:cNvSpPr>
            <a:spLocks noGrp="1"/>
          </p:cNvSpPr>
          <p:nvPr>
            <p:ph type="title"/>
          </p:nvPr>
        </p:nvSpPr>
        <p:spPr/>
        <p:txBody>
          <a:bodyPr/>
          <a:lstStyle/>
          <a:p>
            <a:r>
              <a:rPr lang="en-GB" dirty="0"/>
              <a:t>Constraints</a:t>
            </a:r>
          </a:p>
        </p:txBody>
      </p:sp>
      <p:sp>
        <p:nvSpPr>
          <p:cNvPr id="3" name="TextBox 2">
            <a:extLst>
              <a:ext uri="{FF2B5EF4-FFF2-40B4-BE49-F238E27FC236}">
                <a16:creationId xmlns:a16="http://schemas.microsoft.com/office/drawing/2014/main" id="{1D07FDF8-87BA-D8A6-E12E-579DDB267209}"/>
              </a:ext>
            </a:extLst>
          </p:cNvPr>
          <p:cNvSpPr txBox="1"/>
          <p:nvPr/>
        </p:nvSpPr>
        <p:spPr>
          <a:xfrm>
            <a:off x="454926" y="1251284"/>
            <a:ext cx="2464737" cy="369332"/>
          </a:xfrm>
          <a:prstGeom prst="rect">
            <a:avLst/>
          </a:prstGeom>
          <a:noFill/>
        </p:spPr>
        <p:txBody>
          <a:bodyPr wrap="square" rtlCol="0">
            <a:spAutoFit/>
          </a:bodyPr>
          <a:lstStyle/>
          <a:p>
            <a:r>
              <a:rPr lang="en-GB" dirty="0"/>
              <a:t>Natural / Physical</a:t>
            </a:r>
          </a:p>
        </p:txBody>
      </p:sp>
      <p:sp>
        <p:nvSpPr>
          <p:cNvPr id="6" name="TextBox 5">
            <a:extLst>
              <a:ext uri="{FF2B5EF4-FFF2-40B4-BE49-F238E27FC236}">
                <a16:creationId xmlns:a16="http://schemas.microsoft.com/office/drawing/2014/main" id="{EEC5F149-F3F4-9890-4D60-3312E4A1763F}"/>
              </a:ext>
            </a:extLst>
          </p:cNvPr>
          <p:cNvSpPr txBox="1"/>
          <p:nvPr/>
        </p:nvSpPr>
        <p:spPr>
          <a:xfrm>
            <a:off x="8115031" y="1251284"/>
            <a:ext cx="2464737" cy="369332"/>
          </a:xfrm>
          <a:prstGeom prst="rect">
            <a:avLst/>
          </a:prstGeom>
          <a:noFill/>
        </p:spPr>
        <p:txBody>
          <a:bodyPr wrap="square" rtlCol="0">
            <a:spAutoFit/>
          </a:bodyPr>
          <a:lstStyle/>
          <a:p>
            <a:r>
              <a:rPr lang="en-GB" dirty="0"/>
              <a:t>Semantic</a:t>
            </a:r>
          </a:p>
        </p:txBody>
      </p:sp>
      <p:sp>
        <p:nvSpPr>
          <p:cNvPr id="7" name="TextBox 6">
            <a:extLst>
              <a:ext uri="{FF2B5EF4-FFF2-40B4-BE49-F238E27FC236}">
                <a16:creationId xmlns:a16="http://schemas.microsoft.com/office/drawing/2014/main" id="{BCDF522F-6905-DFEB-34F8-7A541927513F}"/>
              </a:ext>
            </a:extLst>
          </p:cNvPr>
          <p:cNvSpPr txBox="1"/>
          <p:nvPr/>
        </p:nvSpPr>
        <p:spPr>
          <a:xfrm>
            <a:off x="454926" y="4339026"/>
            <a:ext cx="2464737" cy="369332"/>
          </a:xfrm>
          <a:prstGeom prst="rect">
            <a:avLst/>
          </a:prstGeom>
          <a:noFill/>
        </p:spPr>
        <p:txBody>
          <a:bodyPr wrap="square" rtlCol="0">
            <a:spAutoFit/>
          </a:bodyPr>
          <a:lstStyle/>
          <a:p>
            <a:r>
              <a:rPr lang="en-GB" dirty="0"/>
              <a:t>Cultural</a:t>
            </a:r>
          </a:p>
        </p:txBody>
      </p:sp>
      <p:sp>
        <p:nvSpPr>
          <p:cNvPr id="8" name="TextBox 7">
            <a:extLst>
              <a:ext uri="{FF2B5EF4-FFF2-40B4-BE49-F238E27FC236}">
                <a16:creationId xmlns:a16="http://schemas.microsoft.com/office/drawing/2014/main" id="{FDF0E3AD-859D-0814-9498-A954B8B1AD3A}"/>
              </a:ext>
            </a:extLst>
          </p:cNvPr>
          <p:cNvSpPr txBox="1"/>
          <p:nvPr/>
        </p:nvSpPr>
        <p:spPr>
          <a:xfrm>
            <a:off x="8115030" y="4170039"/>
            <a:ext cx="2464737" cy="369332"/>
          </a:xfrm>
          <a:prstGeom prst="rect">
            <a:avLst/>
          </a:prstGeom>
          <a:noFill/>
        </p:spPr>
        <p:txBody>
          <a:bodyPr wrap="square" rtlCol="0">
            <a:spAutoFit/>
          </a:bodyPr>
          <a:lstStyle/>
          <a:p>
            <a:r>
              <a:rPr lang="en-GB" dirty="0"/>
              <a:t>Logical</a:t>
            </a:r>
          </a:p>
        </p:txBody>
      </p:sp>
      <p:pic>
        <p:nvPicPr>
          <p:cNvPr id="10" name="Picture 9">
            <a:extLst>
              <a:ext uri="{FF2B5EF4-FFF2-40B4-BE49-F238E27FC236}">
                <a16:creationId xmlns:a16="http://schemas.microsoft.com/office/drawing/2014/main" id="{C382FB29-239D-3D7D-CA26-559765CDB2BB}"/>
              </a:ext>
            </a:extLst>
          </p:cNvPr>
          <p:cNvPicPr>
            <a:picLocks noChangeAspect="1"/>
          </p:cNvPicPr>
          <p:nvPr/>
        </p:nvPicPr>
        <p:blipFill>
          <a:blip r:embed="rId3"/>
          <a:stretch>
            <a:fillRect/>
          </a:stretch>
        </p:blipFill>
        <p:spPr>
          <a:xfrm>
            <a:off x="791811" y="4854962"/>
            <a:ext cx="1194886" cy="1194886"/>
          </a:xfrm>
          <a:prstGeom prst="rect">
            <a:avLst/>
          </a:prstGeom>
        </p:spPr>
      </p:pic>
      <p:pic>
        <p:nvPicPr>
          <p:cNvPr id="4100" name="Picture 4" descr="Wireless button on handrail or wall ...">
            <a:extLst>
              <a:ext uri="{FF2B5EF4-FFF2-40B4-BE49-F238E27FC236}">
                <a16:creationId xmlns:a16="http://schemas.microsoft.com/office/drawing/2014/main" id="{D4D84A8F-24D8-60F1-EB36-A2498B4D6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753" y="4737810"/>
            <a:ext cx="2552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ill: color&quot; to disabled button ...">
            <a:extLst>
              <a:ext uri="{FF2B5EF4-FFF2-40B4-BE49-F238E27FC236}">
                <a16:creationId xmlns:a16="http://schemas.microsoft.com/office/drawing/2014/main" id="{BD005400-4E63-BCD8-DB1B-51BB67070C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7657" y="4539371"/>
            <a:ext cx="2690451" cy="7063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9C944EC-8D79-C264-B0CC-8F51EA6F4D3B}"/>
              </a:ext>
            </a:extLst>
          </p:cNvPr>
          <p:cNvPicPr>
            <a:picLocks noChangeAspect="1"/>
          </p:cNvPicPr>
          <p:nvPr/>
        </p:nvPicPr>
        <p:blipFill>
          <a:blip r:embed="rId6"/>
          <a:stretch>
            <a:fillRect/>
          </a:stretch>
        </p:blipFill>
        <p:spPr>
          <a:xfrm>
            <a:off x="422434" y="2170843"/>
            <a:ext cx="1038538" cy="1038538"/>
          </a:xfrm>
          <a:prstGeom prst="rect">
            <a:avLst/>
          </a:prstGeom>
        </p:spPr>
      </p:pic>
      <p:pic>
        <p:nvPicPr>
          <p:cNvPr id="4108" name="Picture 12" descr="Radio button guidelines">
            <a:extLst>
              <a:ext uri="{FF2B5EF4-FFF2-40B4-BE49-F238E27FC236}">
                <a16:creationId xmlns:a16="http://schemas.microsoft.com/office/drawing/2014/main" id="{665203CD-DE71-107A-2F3D-C08F412B7E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8913" y="5190205"/>
            <a:ext cx="2787427" cy="153127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Trash can black delete button icon ...">
            <a:extLst>
              <a:ext uri="{FF2B5EF4-FFF2-40B4-BE49-F238E27FC236}">
                <a16:creationId xmlns:a16="http://schemas.microsoft.com/office/drawing/2014/main" id="{424A40A3-B81D-DAA6-9FA7-056160D831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5859" y="5116708"/>
            <a:ext cx="957541" cy="1032904"/>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110,400+ Key Door Stock Photos, Pictures &amp; Royalty-Free Images - iStock |  Car key door, Old key door, Key door business">
            <a:extLst>
              <a:ext uri="{FF2B5EF4-FFF2-40B4-BE49-F238E27FC236}">
                <a16:creationId xmlns:a16="http://schemas.microsoft.com/office/drawing/2014/main" id="{74DCAF46-2A1D-73AF-97B9-C3AA855711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5294" y="2120190"/>
            <a:ext cx="2552700" cy="1797735"/>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Rotate Smart Phone. Device Rotation Icon Stock Vector - Illustration of  internet, modern: 257083351">
            <a:extLst>
              <a:ext uri="{FF2B5EF4-FFF2-40B4-BE49-F238E27FC236}">
                <a16:creationId xmlns:a16="http://schemas.microsoft.com/office/drawing/2014/main" id="{1F86F0C7-68A6-E8D0-36CC-81EBFAE38F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6402" y="1629715"/>
            <a:ext cx="2318629" cy="2318629"/>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ow to Check Confirm Password Field | Password Matching In Javascript">
            <a:extLst>
              <a:ext uri="{FF2B5EF4-FFF2-40B4-BE49-F238E27FC236}">
                <a16:creationId xmlns:a16="http://schemas.microsoft.com/office/drawing/2014/main" id="{7B1CBEAE-EB2D-39DF-17DC-9ED2657C1A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27445" y="4892569"/>
            <a:ext cx="2309840" cy="1299285"/>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Flashing Emergency Warning Light on the Dashboard in a Car with Flashing  Two Green Arrows Stock Footage - Video of sign, danger: 235568842">
            <a:extLst>
              <a:ext uri="{FF2B5EF4-FFF2-40B4-BE49-F238E27FC236}">
                <a16:creationId xmlns:a16="http://schemas.microsoft.com/office/drawing/2014/main" id="{B6F40086-5834-0E99-AA59-7B3028BE84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85235" y="1814318"/>
            <a:ext cx="38100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159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E623D-83A2-974A-6E5F-F098627E8B7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B68C3E-AA83-C181-FB85-34B8F9B42C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1C240223-CAD4-2373-A175-8DCC94FCE15F}"/>
              </a:ext>
            </a:extLst>
          </p:cNvPr>
          <p:cNvSpPr>
            <a:spLocks noGrp="1"/>
          </p:cNvSpPr>
          <p:nvPr>
            <p:ph type="title"/>
          </p:nvPr>
        </p:nvSpPr>
        <p:spPr/>
        <p:txBody>
          <a:bodyPr/>
          <a:lstStyle/>
          <a:p>
            <a:r>
              <a:rPr lang="en-GB" dirty="0"/>
              <a:t>Mapping</a:t>
            </a:r>
          </a:p>
        </p:txBody>
      </p:sp>
      <p:pic>
        <p:nvPicPr>
          <p:cNvPr id="5122" name="Picture 2" descr="Don Norman's Principles of Interaction Design | by Sachin Rekhi | Medium">
            <a:extLst>
              <a:ext uri="{FF2B5EF4-FFF2-40B4-BE49-F238E27FC236}">
                <a16:creationId xmlns:a16="http://schemas.microsoft.com/office/drawing/2014/main" id="{074F5171-BA4E-53E8-09F5-DE5C91463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81" y="1029589"/>
            <a:ext cx="642937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9F33723-9494-30CB-8792-67CD607D62AE}"/>
              </a:ext>
            </a:extLst>
          </p:cNvPr>
          <p:cNvPicPr>
            <a:picLocks noChangeAspect="1"/>
          </p:cNvPicPr>
          <p:nvPr/>
        </p:nvPicPr>
        <p:blipFill>
          <a:blip r:embed="rId4"/>
          <a:stretch>
            <a:fillRect/>
          </a:stretch>
        </p:blipFill>
        <p:spPr>
          <a:xfrm>
            <a:off x="6867432" y="1722485"/>
            <a:ext cx="4633865" cy="4633865"/>
          </a:xfrm>
          <a:prstGeom prst="rect">
            <a:avLst/>
          </a:prstGeom>
        </p:spPr>
      </p:pic>
      <p:pic>
        <p:nvPicPr>
          <p:cNvPr id="5126" name="Picture 6" descr="Invert look - do you use it? | Page 5 | NeoGAF">
            <a:extLst>
              <a:ext uri="{FF2B5EF4-FFF2-40B4-BE49-F238E27FC236}">
                <a16:creationId xmlns:a16="http://schemas.microsoft.com/office/drawing/2014/main" id="{9250F31F-78BA-2D0A-EDF0-23C8B303A1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240" y="4039840"/>
            <a:ext cx="3782728" cy="271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694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Stimulus Response compatibility</a:t>
            </a:r>
          </a:p>
        </p:txBody>
      </p:sp>
      <p:sp>
        <p:nvSpPr>
          <p:cNvPr id="7" name="Rectangle 6">
            <a:extLst>
              <a:ext uri="{FF2B5EF4-FFF2-40B4-BE49-F238E27FC236}">
                <a16:creationId xmlns:a16="http://schemas.microsoft.com/office/drawing/2014/main" id="{22A66F66-C223-B3F6-182D-BE476093E44B}"/>
              </a:ext>
            </a:extLst>
          </p:cNvPr>
          <p:cNvSpPr txBox="1">
            <a:spLocks noChangeArrowheads="1"/>
          </p:cNvSpPr>
          <p:nvPr/>
        </p:nvSpPr>
        <p:spPr>
          <a:xfrm>
            <a:off x="492225" y="1427509"/>
            <a:ext cx="11244849" cy="3724275"/>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t>Extent to which perception of interface matches the required action</a:t>
            </a:r>
          </a:p>
        </p:txBody>
      </p:sp>
      <p:sp>
        <p:nvSpPr>
          <p:cNvPr id="11" name="TextBox 10">
            <a:extLst>
              <a:ext uri="{FF2B5EF4-FFF2-40B4-BE49-F238E27FC236}">
                <a16:creationId xmlns:a16="http://schemas.microsoft.com/office/drawing/2014/main" id="{A92F9E15-71A3-F17D-3724-C8CABAC85ED7}"/>
              </a:ext>
            </a:extLst>
          </p:cNvPr>
          <p:cNvSpPr txBox="1"/>
          <p:nvPr/>
        </p:nvSpPr>
        <p:spPr>
          <a:xfrm>
            <a:off x="2932563" y="6030416"/>
            <a:ext cx="6097136" cy="738664"/>
          </a:xfrm>
          <a:prstGeom prst="rect">
            <a:avLst/>
          </a:prstGeom>
          <a:noFill/>
        </p:spPr>
        <p:txBody>
          <a:bodyPr wrap="square">
            <a:spAutoFit/>
          </a:bodyPr>
          <a:lstStyle/>
          <a:p>
            <a:r>
              <a:rPr lang="en-GB" sz="1400" dirty="0"/>
              <a:t>Image source: </a:t>
            </a:r>
            <a:r>
              <a:rPr lang="en-GB" sz="1400" dirty="0">
                <a:hlinkClick r:id="rId3"/>
              </a:rPr>
              <a:t>Ambient Cues of Kitchen Counter in Guiding Cooking Activities for Alzheimer's Patient | IEEE Conference Publication | IEEE Xplore</a:t>
            </a:r>
            <a:endParaRPr lang="en-GB" sz="1400" dirty="0"/>
          </a:p>
        </p:txBody>
      </p:sp>
      <p:pic>
        <p:nvPicPr>
          <p:cNvPr id="12" name="Picture 11" descr="image showing stimulus response compatibility: handle on the right means you reach for the right; stimulus on the left means you push the left button (compatible) stimulus on the left but you push the right button: incompatible)">
            <a:extLst>
              <a:ext uri="{FF2B5EF4-FFF2-40B4-BE49-F238E27FC236}">
                <a16:creationId xmlns:a16="http://schemas.microsoft.com/office/drawing/2014/main" id="{71D6F4E0-3DDB-7CFB-E07E-9AA77E3CA469}"/>
              </a:ext>
            </a:extLst>
          </p:cNvPr>
          <p:cNvPicPr>
            <a:picLocks noChangeAspect="1"/>
          </p:cNvPicPr>
          <p:nvPr/>
        </p:nvPicPr>
        <p:blipFill>
          <a:blip r:embed="rId4"/>
          <a:stretch>
            <a:fillRect/>
          </a:stretch>
        </p:blipFill>
        <p:spPr>
          <a:xfrm>
            <a:off x="1865610" y="2430714"/>
            <a:ext cx="8498077" cy="2804989"/>
          </a:xfrm>
          <a:prstGeom prst="rect">
            <a:avLst/>
          </a:prstGeom>
        </p:spPr>
      </p:pic>
    </p:spTree>
    <p:extLst>
      <p:ext uri="{BB962C8B-B14F-4D97-AF65-F5344CB8AC3E}">
        <p14:creationId xmlns:p14="http://schemas.microsoft.com/office/powerpoint/2010/main" val="294668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lide(fromBottom)">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ontent Placeholder 2"/>
          <p:cNvSpPr>
            <a:spLocks noGrp="1"/>
          </p:cNvSpPr>
          <p:nvPr>
            <p:ph sz="quarter" idx="13"/>
          </p:nvPr>
        </p:nvSpPr>
        <p:spPr>
          <a:xfrm>
            <a:off x="152805" y="1127817"/>
            <a:ext cx="11257699" cy="4395568"/>
          </a:xfrm>
        </p:spPr>
        <p:txBody>
          <a:bodyPr/>
          <a:lstStyle/>
          <a:p>
            <a:pPr fontAlgn="base"/>
            <a:r>
              <a:rPr lang="en-GB" sz="2000" dirty="0"/>
              <a:t>See if you can find an example of each of the design “tools” below on any kind of product – please ping the image to our teams page and mention whether it illustrates a cue, affordance, constraint, or mapping: </a:t>
            </a:r>
          </a:p>
          <a:p>
            <a:pPr fontAlgn="base"/>
            <a:endParaRPr lang="en-US" sz="2000" dirty="0"/>
          </a:p>
          <a:p>
            <a:pPr lvl="1" fontAlgn="base"/>
            <a:r>
              <a:rPr lang="en-GB" sz="2000" dirty="0"/>
              <a:t>Cue</a:t>
            </a:r>
          </a:p>
          <a:p>
            <a:pPr lvl="1" fontAlgn="base"/>
            <a:r>
              <a:rPr lang="en-GB" sz="2000" dirty="0"/>
              <a:t>Affordances</a:t>
            </a:r>
          </a:p>
          <a:p>
            <a:pPr lvl="1" fontAlgn="base"/>
            <a:r>
              <a:rPr lang="en-GB" sz="2000" dirty="0"/>
              <a:t>Constraints</a:t>
            </a:r>
            <a:r>
              <a:rPr lang="en-US" sz="2000" dirty="0"/>
              <a:t>​</a:t>
            </a:r>
          </a:p>
          <a:p>
            <a:pPr lvl="1" fontAlgn="base"/>
            <a:r>
              <a:rPr lang="en-GB" sz="2000" dirty="0"/>
              <a:t>Mappings</a:t>
            </a:r>
            <a:endParaRPr lang="en-US" sz="2000" dirty="0"/>
          </a:p>
        </p:txBody>
      </p:sp>
      <p:sp>
        <p:nvSpPr>
          <p:cNvPr id="4" name="Title 3"/>
          <p:cNvSpPr>
            <a:spLocks noGrp="1"/>
          </p:cNvSpPr>
          <p:nvPr>
            <p:ph type="title"/>
          </p:nvPr>
        </p:nvSpPr>
        <p:spPr/>
        <p:txBody>
          <a:bodyPr/>
          <a:lstStyle/>
          <a:p>
            <a:r>
              <a:rPr lang="en-GB" dirty="0"/>
              <a:t>Activity: 	</a:t>
            </a:r>
          </a:p>
        </p:txBody>
      </p:sp>
      <p:sp>
        <p:nvSpPr>
          <p:cNvPr id="5" name="Explosion 1 4"/>
          <p:cNvSpPr/>
          <p:nvPr/>
        </p:nvSpPr>
        <p:spPr>
          <a:xfrm>
            <a:off x="5943600" y="2011680"/>
            <a:ext cx="5793474" cy="434467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ACTIVITY!!!!</a:t>
            </a:r>
            <a:endParaRPr lang="en-GB" b="1" dirty="0"/>
          </a:p>
        </p:txBody>
      </p:sp>
    </p:spTree>
    <p:extLst>
      <p:ext uri="{BB962C8B-B14F-4D97-AF65-F5344CB8AC3E}">
        <p14:creationId xmlns:p14="http://schemas.microsoft.com/office/powerpoint/2010/main" val="453969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30993" y="1104879"/>
            <a:ext cx="11988436" cy="4555798"/>
          </a:xfrm>
        </p:spPr>
        <p:txBody>
          <a:bodyPr/>
          <a:lstStyle/>
          <a:p>
            <a:r>
              <a:rPr lang="en-GB" sz="2400" dirty="0"/>
              <a:t>Let’s talk about designer’s assumptions – are they always accurate?!</a:t>
            </a:r>
          </a:p>
          <a:p>
            <a:r>
              <a:rPr lang="en-GB" sz="2400" dirty="0"/>
              <a:t>Think about an example of a mental model you have which is incorrect (or otherwise interesting!)</a:t>
            </a:r>
          </a:p>
        </p:txBody>
      </p:sp>
      <p:sp>
        <p:nvSpPr>
          <p:cNvPr id="4" name="Title 3"/>
          <p:cNvSpPr>
            <a:spLocks noGrp="1"/>
          </p:cNvSpPr>
          <p:nvPr>
            <p:ph type="title"/>
          </p:nvPr>
        </p:nvSpPr>
        <p:spPr/>
        <p:txBody>
          <a:bodyPr/>
          <a:lstStyle/>
          <a:p>
            <a:r>
              <a:rPr lang="en-GB" dirty="0"/>
              <a:t>Mental models</a:t>
            </a:r>
          </a:p>
        </p:txBody>
      </p:sp>
      <p:pic>
        <p:nvPicPr>
          <p:cNvPr id="7" name="Picture 6" title="description of glyn's mental model with his e-bike"/>
          <p:cNvPicPr>
            <a:picLocks noChangeAspect="1"/>
          </p:cNvPicPr>
          <p:nvPr/>
        </p:nvPicPr>
        <p:blipFill>
          <a:blip r:embed="rId3"/>
          <a:stretch>
            <a:fillRect/>
          </a:stretch>
        </p:blipFill>
        <p:spPr>
          <a:xfrm>
            <a:off x="445000" y="2031492"/>
            <a:ext cx="11623548" cy="4826508"/>
          </a:xfrm>
          <a:prstGeom prst="rect">
            <a:avLst/>
          </a:prstGeom>
        </p:spPr>
      </p:pic>
    </p:spTree>
    <p:extLst>
      <p:ext uri="{BB962C8B-B14F-4D97-AF65-F5344CB8AC3E}">
        <p14:creationId xmlns:p14="http://schemas.microsoft.com/office/powerpoint/2010/main" val="2982431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ontent Placeholder 2"/>
          <p:cNvSpPr>
            <a:spLocks noGrp="1"/>
          </p:cNvSpPr>
          <p:nvPr>
            <p:ph sz="quarter" idx="13"/>
          </p:nvPr>
        </p:nvSpPr>
        <p:spPr>
          <a:xfrm>
            <a:off x="323626" y="1178058"/>
            <a:ext cx="11257699" cy="4395568"/>
          </a:xfrm>
        </p:spPr>
        <p:txBody>
          <a:bodyPr/>
          <a:lstStyle/>
          <a:p>
            <a:pPr>
              <a:buClr>
                <a:srgbClr val="003366"/>
              </a:buClr>
            </a:pPr>
            <a:r>
              <a:rPr lang="en-GB" kern="0" dirty="0"/>
              <a:t>Can anyone think of examples where the designer’s mental model </a:t>
            </a:r>
            <a:r>
              <a:rPr lang="en-GB" b="1" i="1" kern="0" dirty="0"/>
              <a:t>does or does</a:t>
            </a:r>
            <a:r>
              <a:rPr lang="en-GB" kern="0" dirty="0"/>
              <a:t> not match the user’s mental model?</a:t>
            </a:r>
          </a:p>
          <a:p>
            <a:pPr marL="457200" lvl="1" indent="0">
              <a:buClr>
                <a:srgbClr val="003366"/>
              </a:buClr>
              <a:buNone/>
            </a:pPr>
            <a:r>
              <a:rPr lang="en-GB" i="1" kern="0" dirty="0"/>
              <a:t>For example:</a:t>
            </a:r>
            <a:r>
              <a:rPr lang="en-GB" kern="0" dirty="0"/>
              <a:t> </a:t>
            </a:r>
          </a:p>
          <a:p>
            <a:pPr lvl="1">
              <a:buClr>
                <a:srgbClr val="003366"/>
              </a:buClr>
            </a:pPr>
            <a:r>
              <a:rPr lang="en-GB" kern="0" dirty="0"/>
              <a:t>Home thermostat</a:t>
            </a:r>
          </a:p>
          <a:p>
            <a:pPr lvl="1">
              <a:buClr>
                <a:srgbClr val="003366"/>
              </a:buClr>
            </a:pPr>
            <a:endParaRPr lang="en-GB" kern="0" dirty="0"/>
          </a:p>
          <a:p>
            <a:pPr lvl="1">
              <a:buClr>
                <a:srgbClr val="003366"/>
              </a:buClr>
            </a:pPr>
            <a:r>
              <a:rPr lang="en-GB" kern="0" dirty="0"/>
              <a:t>File save / autosave</a:t>
            </a:r>
          </a:p>
          <a:p>
            <a:pPr lvl="1">
              <a:buClr>
                <a:srgbClr val="003366"/>
              </a:buClr>
            </a:pPr>
            <a:endParaRPr lang="en-GB" kern="0" dirty="0"/>
          </a:p>
          <a:p>
            <a:pPr lvl="1">
              <a:buClr>
                <a:srgbClr val="003366"/>
              </a:buClr>
            </a:pPr>
            <a:endParaRPr lang="en-GB" kern="0" dirty="0"/>
          </a:p>
          <a:p>
            <a:pPr lvl="1">
              <a:buClr>
                <a:srgbClr val="003366"/>
              </a:buClr>
            </a:pPr>
            <a:r>
              <a:rPr lang="en-GB" kern="0" dirty="0"/>
              <a:t>Back button </a:t>
            </a:r>
          </a:p>
          <a:p>
            <a:pPr lvl="1">
              <a:buClr>
                <a:srgbClr val="003366"/>
              </a:buClr>
            </a:pPr>
            <a:endParaRPr lang="en-GB" kern="0" dirty="0"/>
          </a:p>
          <a:p>
            <a:pPr lvl="1">
              <a:buClr>
                <a:srgbClr val="003366"/>
              </a:buClr>
            </a:pPr>
            <a:r>
              <a:rPr lang="en-GB" kern="0" dirty="0"/>
              <a:t>Calculator</a:t>
            </a:r>
          </a:p>
        </p:txBody>
      </p:sp>
      <p:sp>
        <p:nvSpPr>
          <p:cNvPr id="4" name="Title 3"/>
          <p:cNvSpPr>
            <a:spLocks noGrp="1"/>
          </p:cNvSpPr>
          <p:nvPr>
            <p:ph type="title"/>
          </p:nvPr>
        </p:nvSpPr>
        <p:spPr/>
        <p:txBody>
          <a:bodyPr/>
          <a:lstStyle/>
          <a:p>
            <a:r>
              <a:rPr lang="en-GB" dirty="0"/>
              <a:t>Activity – mental models </a:t>
            </a:r>
          </a:p>
        </p:txBody>
      </p:sp>
      <p:sp>
        <p:nvSpPr>
          <p:cNvPr id="6" name="Explosion 1 5"/>
          <p:cNvSpPr/>
          <p:nvPr/>
        </p:nvSpPr>
        <p:spPr>
          <a:xfrm>
            <a:off x="8571983" y="1733200"/>
            <a:ext cx="3422073" cy="220503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ACTIVITY!!!!</a:t>
            </a:r>
            <a:endParaRPr lang="en-GB" sz="1400" b="1" dirty="0"/>
          </a:p>
        </p:txBody>
      </p:sp>
      <p:pic>
        <p:nvPicPr>
          <p:cNvPr id="8" name="Picture 7" descr="image highlighting autosave / floppy disc save icon">
            <a:extLst>
              <a:ext uri="{FF2B5EF4-FFF2-40B4-BE49-F238E27FC236}">
                <a16:creationId xmlns:a16="http://schemas.microsoft.com/office/drawing/2014/main" id="{4D4613ED-4EA6-4E93-18FF-AE94615C661D}"/>
              </a:ext>
            </a:extLst>
          </p:cNvPr>
          <p:cNvPicPr>
            <a:picLocks noChangeAspect="1"/>
          </p:cNvPicPr>
          <p:nvPr/>
        </p:nvPicPr>
        <p:blipFill>
          <a:blip r:embed="rId3"/>
          <a:stretch>
            <a:fillRect/>
          </a:stretch>
        </p:blipFill>
        <p:spPr>
          <a:xfrm>
            <a:off x="4570506" y="2608138"/>
            <a:ext cx="3267075" cy="1714500"/>
          </a:xfrm>
          <a:prstGeom prst="rect">
            <a:avLst/>
          </a:prstGeom>
        </p:spPr>
      </p:pic>
      <p:pic>
        <p:nvPicPr>
          <p:cNvPr id="10" name="Picture 9" descr="back button on browser">
            <a:extLst>
              <a:ext uri="{FF2B5EF4-FFF2-40B4-BE49-F238E27FC236}">
                <a16:creationId xmlns:a16="http://schemas.microsoft.com/office/drawing/2014/main" id="{1C50180A-A605-CB81-39C9-D823DC0F9314}"/>
              </a:ext>
            </a:extLst>
          </p:cNvPr>
          <p:cNvPicPr>
            <a:picLocks noChangeAspect="1"/>
          </p:cNvPicPr>
          <p:nvPr/>
        </p:nvPicPr>
        <p:blipFill>
          <a:blip r:embed="rId4"/>
          <a:stretch>
            <a:fillRect/>
          </a:stretch>
        </p:blipFill>
        <p:spPr>
          <a:xfrm>
            <a:off x="4286621" y="4471107"/>
            <a:ext cx="3834847" cy="2205037"/>
          </a:xfrm>
          <a:prstGeom prst="rect">
            <a:avLst/>
          </a:prstGeom>
        </p:spPr>
      </p:pic>
      <p:pic>
        <p:nvPicPr>
          <p:cNvPr id="12" name="Picture 11" descr="A person holding up two calculators&#10;&#10;Description automatically generated">
            <a:extLst>
              <a:ext uri="{FF2B5EF4-FFF2-40B4-BE49-F238E27FC236}">
                <a16:creationId xmlns:a16="http://schemas.microsoft.com/office/drawing/2014/main" id="{E83636C2-3E1B-AADB-EE92-002C8B9A97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0839" y="4077078"/>
            <a:ext cx="3920067" cy="2205038"/>
          </a:xfrm>
          <a:prstGeom prst="rect">
            <a:avLst/>
          </a:prstGeom>
        </p:spPr>
      </p:pic>
    </p:spTree>
    <p:extLst>
      <p:ext uri="{BB962C8B-B14F-4D97-AF65-F5344CB8AC3E}">
        <p14:creationId xmlns:p14="http://schemas.microsoft.com/office/powerpoint/2010/main" val="2001228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ontent Placeholder 2"/>
          <p:cNvSpPr>
            <a:spLocks noGrp="1"/>
          </p:cNvSpPr>
          <p:nvPr>
            <p:ph sz="quarter" idx="13"/>
          </p:nvPr>
        </p:nvSpPr>
        <p:spPr>
          <a:xfrm>
            <a:off x="59635" y="1188340"/>
            <a:ext cx="11867322" cy="3746498"/>
          </a:xfrm>
        </p:spPr>
        <p:txBody>
          <a:bodyPr/>
          <a:lstStyle/>
          <a:p>
            <a:pPr fontAlgn="base"/>
            <a:r>
              <a:rPr lang="en-GB" sz="2000" i="1" dirty="0"/>
              <a:t>Skills</a:t>
            </a:r>
            <a:r>
              <a:rPr lang="en-US" sz="2000" dirty="0"/>
              <a:t>​</a:t>
            </a:r>
          </a:p>
          <a:p>
            <a:pPr lvl="1" fontAlgn="base"/>
            <a:r>
              <a:rPr lang="en-GB" sz="2000" dirty="0"/>
              <a:t>Sensorimotor performance which takes places as (more or less) automatic behaviour after a statement of intention</a:t>
            </a:r>
            <a:r>
              <a:rPr lang="en-US" sz="2000" dirty="0"/>
              <a:t>​</a:t>
            </a:r>
          </a:p>
          <a:p>
            <a:pPr lvl="1" fontAlgn="base"/>
            <a:r>
              <a:rPr lang="en-GB" sz="2000" dirty="0"/>
              <a:t>e.g. Riding a bicycle​, typing, guitar (familiar piece)</a:t>
            </a:r>
          </a:p>
          <a:p>
            <a:pPr fontAlgn="base"/>
            <a:r>
              <a:rPr lang="en-GB" sz="2000" i="1" dirty="0"/>
              <a:t>Rules</a:t>
            </a:r>
            <a:r>
              <a:rPr lang="en-US" sz="2000" dirty="0"/>
              <a:t>​</a:t>
            </a:r>
          </a:p>
          <a:p>
            <a:pPr lvl="1" fontAlgn="base"/>
            <a:r>
              <a:rPr lang="en-GB" sz="2000" dirty="0"/>
              <a:t>Goal-oriented performance controlled by a stored rule or procedure.  The rule may have been derived from past experience or learned from other people’s experience</a:t>
            </a:r>
            <a:r>
              <a:rPr lang="en-US" sz="2000" dirty="0"/>
              <a:t>​</a:t>
            </a:r>
          </a:p>
          <a:p>
            <a:pPr lvl="1" fontAlgn="base"/>
            <a:r>
              <a:rPr lang="en-GB" sz="2000" dirty="0"/>
              <a:t>e.g. Interpreting and acting upon familiar road signs​</a:t>
            </a:r>
          </a:p>
          <a:p>
            <a:pPr fontAlgn="base"/>
            <a:r>
              <a:rPr lang="en-GB" sz="2000" i="1" dirty="0"/>
              <a:t>Knowledge</a:t>
            </a:r>
            <a:r>
              <a:rPr lang="en-US" sz="2000" dirty="0"/>
              <a:t>​</a:t>
            </a:r>
          </a:p>
          <a:p>
            <a:pPr lvl="1" fontAlgn="base"/>
            <a:r>
              <a:rPr lang="en-GB" sz="2000" dirty="0"/>
              <a:t>Goal-controlled or model-based behaviour used during unfamiliar situations.  A plan is developed using knowledge, reasoning and experience to predict the outcome of actions</a:t>
            </a:r>
            <a:r>
              <a:rPr lang="en-US" sz="2000" dirty="0"/>
              <a:t>​</a:t>
            </a:r>
          </a:p>
          <a:p>
            <a:pPr lvl="1" fontAlgn="base"/>
            <a:r>
              <a:rPr lang="en-GB" sz="2000" dirty="0"/>
              <a:t>e.g. Navigating in an unfamiliar environment</a:t>
            </a:r>
            <a:endParaRPr lang="en-US" sz="2000" dirty="0"/>
          </a:p>
        </p:txBody>
      </p:sp>
      <p:sp>
        <p:nvSpPr>
          <p:cNvPr id="4" name="Title 3"/>
          <p:cNvSpPr>
            <a:spLocks noGrp="1"/>
          </p:cNvSpPr>
          <p:nvPr>
            <p:ph type="title"/>
          </p:nvPr>
        </p:nvSpPr>
        <p:spPr/>
        <p:txBody>
          <a:bodyPr/>
          <a:lstStyle/>
          <a:p>
            <a:r>
              <a:rPr lang="en-GB" dirty="0"/>
              <a:t>Skill, rule and Knowledge based behaviour (Rasmussen)</a:t>
            </a:r>
            <a:r>
              <a:rPr lang="en-GB" b="0" dirty="0"/>
              <a:t>​</a:t>
            </a:r>
            <a:endParaRPr lang="en-GB" dirty="0"/>
          </a:p>
        </p:txBody>
      </p:sp>
    </p:spTree>
    <p:extLst>
      <p:ext uri="{BB962C8B-B14F-4D97-AF65-F5344CB8AC3E}">
        <p14:creationId xmlns:p14="http://schemas.microsoft.com/office/powerpoint/2010/main" val="2757211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Exercise – SRK</a:t>
            </a:r>
          </a:p>
        </p:txBody>
      </p:sp>
      <p:sp>
        <p:nvSpPr>
          <p:cNvPr id="21" name="Rectangle 3"/>
          <p:cNvSpPr txBox="1">
            <a:spLocks noChangeArrowheads="1"/>
          </p:cNvSpPr>
          <p:nvPr/>
        </p:nvSpPr>
        <p:spPr bwMode="auto">
          <a:xfrm>
            <a:off x="655320" y="1594033"/>
            <a:ext cx="10664439" cy="4923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lvl="0">
              <a:buClr>
                <a:srgbClr val="003366"/>
              </a:buClr>
              <a:buFont typeface="Arial" panose="020B0604020202020204" pitchFamily="34" charset="0"/>
              <a:buChar char="•"/>
            </a:pPr>
            <a:r>
              <a:rPr lang="en-GB" kern="0" dirty="0">
                <a:solidFill>
                  <a:schemeClr val="tx2"/>
                </a:solidFill>
              </a:rPr>
              <a:t>Are the following examples of Skill, Rule, or Knowledge based behaviour?</a:t>
            </a:r>
          </a:p>
          <a:p>
            <a:pPr lvl="1">
              <a:buClr>
                <a:srgbClr val="003366"/>
              </a:buClr>
              <a:buFont typeface="Arial" panose="020B0604020202020204" pitchFamily="34" charset="0"/>
              <a:buChar char="•"/>
            </a:pPr>
            <a:r>
              <a:rPr lang="en-GB" kern="0" dirty="0">
                <a:solidFill>
                  <a:schemeClr val="tx2"/>
                </a:solidFill>
              </a:rPr>
              <a:t>Riding a bike</a:t>
            </a:r>
          </a:p>
          <a:p>
            <a:pPr lvl="1">
              <a:buClr>
                <a:srgbClr val="003366"/>
              </a:buClr>
              <a:buFont typeface="Arial" panose="020B0604020202020204" pitchFamily="34" charset="0"/>
              <a:buChar char="•"/>
            </a:pPr>
            <a:r>
              <a:rPr lang="en-GB" kern="0" dirty="0">
                <a:solidFill>
                  <a:schemeClr val="tx2"/>
                </a:solidFill>
              </a:rPr>
              <a:t>Driving a car (as an experienced driver)</a:t>
            </a:r>
          </a:p>
          <a:p>
            <a:pPr lvl="1">
              <a:buClr>
                <a:srgbClr val="003366"/>
              </a:buClr>
              <a:buFont typeface="Arial" panose="020B0604020202020204" pitchFamily="34" charset="0"/>
              <a:buChar char="•"/>
            </a:pPr>
            <a:r>
              <a:rPr lang="en-GB" kern="0" dirty="0">
                <a:solidFill>
                  <a:schemeClr val="tx2"/>
                </a:solidFill>
              </a:rPr>
              <a:t>Doing algebra</a:t>
            </a:r>
          </a:p>
          <a:p>
            <a:pPr lvl="1">
              <a:buClr>
                <a:srgbClr val="003366"/>
              </a:buClr>
              <a:buFont typeface="Arial" panose="020B0604020202020204" pitchFamily="34" charset="0"/>
              <a:buChar char="•"/>
            </a:pPr>
            <a:r>
              <a:rPr lang="en-GB" kern="0" dirty="0">
                <a:solidFill>
                  <a:schemeClr val="tx2"/>
                </a:solidFill>
              </a:rPr>
              <a:t>Completing your Cognitive Ergonomics in Design coursework (!)</a:t>
            </a:r>
          </a:p>
          <a:p>
            <a:pPr lvl="1">
              <a:buClr>
                <a:srgbClr val="003366"/>
              </a:buClr>
              <a:buFont typeface="Arial" panose="020B0604020202020204" pitchFamily="34" charset="0"/>
              <a:buChar char="•"/>
            </a:pPr>
            <a:r>
              <a:rPr lang="en-GB" kern="0" dirty="0">
                <a:solidFill>
                  <a:schemeClr val="tx2"/>
                </a:solidFill>
              </a:rPr>
              <a:t>Typing</a:t>
            </a:r>
          </a:p>
          <a:p>
            <a:pPr lvl="1">
              <a:buClr>
                <a:srgbClr val="003366"/>
              </a:buClr>
              <a:buFont typeface="Arial" panose="020B0604020202020204" pitchFamily="34" charset="0"/>
              <a:buChar char="•"/>
            </a:pPr>
            <a:r>
              <a:rPr lang="en-GB" kern="0" dirty="0">
                <a:solidFill>
                  <a:schemeClr val="tx2"/>
                </a:solidFill>
              </a:rPr>
              <a:t>Evacuating a building when the fire alarm sounds</a:t>
            </a:r>
          </a:p>
          <a:p>
            <a:pPr lvl="1">
              <a:buClr>
                <a:srgbClr val="003366"/>
              </a:buClr>
              <a:buFont typeface="Arial" panose="020B0604020202020204" pitchFamily="34" charset="0"/>
              <a:buChar char="•"/>
            </a:pPr>
            <a:r>
              <a:rPr lang="en-GB" kern="0" dirty="0">
                <a:solidFill>
                  <a:schemeClr val="tx2"/>
                </a:solidFill>
              </a:rPr>
              <a:t>Working out where to get a bus into Nottingham City Centre</a:t>
            </a:r>
          </a:p>
          <a:p>
            <a:pPr lvl="1">
              <a:buClr>
                <a:srgbClr val="003366"/>
              </a:buClr>
              <a:buFont typeface="Arial" panose="020B0604020202020204" pitchFamily="34" charset="0"/>
              <a:buChar char="•"/>
            </a:pPr>
            <a:endParaRPr lang="en-GB" kern="0" dirty="0">
              <a:solidFill>
                <a:schemeClr val="tx2"/>
              </a:solidFill>
            </a:endParaRPr>
          </a:p>
          <a:p>
            <a:pPr lvl="1">
              <a:buClr>
                <a:srgbClr val="003366"/>
              </a:buClr>
              <a:buFont typeface="Arial" panose="020B0604020202020204" pitchFamily="34" charset="0"/>
              <a:buChar char="•"/>
            </a:pPr>
            <a:endParaRPr lang="en-GB" kern="0" dirty="0">
              <a:solidFill>
                <a:schemeClr val="tx2"/>
              </a:solidFill>
            </a:endParaRPr>
          </a:p>
          <a:p>
            <a:pPr lvl="0">
              <a:buClr>
                <a:srgbClr val="003366"/>
              </a:buClr>
              <a:buFont typeface="Arial" panose="020B0604020202020204" pitchFamily="34" charset="0"/>
              <a:buChar char="•"/>
            </a:pPr>
            <a:endParaRPr lang="en-GB" kern="0" dirty="0">
              <a:solidFill>
                <a:schemeClr val="tx2"/>
              </a:solidFill>
            </a:endParaRPr>
          </a:p>
        </p:txBody>
      </p:sp>
    </p:spTree>
    <p:extLst>
      <p:ext uri="{BB962C8B-B14F-4D97-AF65-F5344CB8AC3E}">
        <p14:creationId xmlns:p14="http://schemas.microsoft.com/office/powerpoint/2010/main" val="2801565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ontent Placeholder 2"/>
          <p:cNvSpPr>
            <a:spLocks noGrp="1"/>
          </p:cNvSpPr>
          <p:nvPr>
            <p:ph sz="quarter" idx="13"/>
          </p:nvPr>
        </p:nvSpPr>
        <p:spPr>
          <a:xfrm>
            <a:off x="59635" y="1188340"/>
            <a:ext cx="11867322" cy="3746498"/>
          </a:xfrm>
        </p:spPr>
        <p:txBody>
          <a:bodyPr/>
          <a:lstStyle/>
          <a:p>
            <a:pPr fontAlgn="base"/>
            <a:r>
              <a:rPr lang="en-GB" dirty="0"/>
              <a:t>Not all knowledge required for precise behaviour has to be in the head.</a:t>
            </a:r>
            <a:r>
              <a:rPr lang="en-US" dirty="0"/>
              <a:t>​</a:t>
            </a:r>
          </a:p>
          <a:p>
            <a:pPr fontAlgn="base"/>
            <a:r>
              <a:rPr lang="en-GB" dirty="0"/>
              <a:t>Distributed – partly in the head, partly in the world, and partly in the constraints of the world</a:t>
            </a:r>
            <a:r>
              <a:rPr lang="en-US" dirty="0"/>
              <a:t>​</a:t>
            </a:r>
          </a:p>
          <a:p>
            <a:pPr fontAlgn="base"/>
            <a:r>
              <a:rPr lang="en-GB" dirty="0"/>
              <a:t>Precise behaviour can result from imprecise knowledge because:</a:t>
            </a:r>
            <a:r>
              <a:rPr lang="en-US" dirty="0"/>
              <a:t>​</a:t>
            </a:r>
          </a:p>
          <a:p>
            <a:pPr lvl="1" fontAlgn="base"/>
            <a:r>
              <a:rPr lang="en-GB" dirty="0"/>
              <a:t>Information is in the world</a:t>
            </a:r>
            <a:r>
              <a:rPr lang="en-US" dirty="0"/>
              <a:t>​</a:t>
            </a:r>
          </a:p>
          <a:p>
            <a:pPr lvl="1" fontAlgn="base"/>
            <a:r>
              <a:rPr lang="en-GB" dirty="0"/>
              <a:t>Great precision is not required</a:t>
            </a:r>
            <a:r>
              <a:rPr lang="en-US" dirty="0"/>
              <a:t>​</a:t>
            </a:r>
          </a:p>
          <a:p>
            <a:pPr lvl="1" fontAlgn="base"/>
            <a:r>
              <a:rPr lang="en-GB" dirty="0"/>
              <a:t>Natural constraints are present</a:t>
            </a:r>
            <a:r>
              <a:rPr lang="en-US" dirty="0"/>
              <a:t>​</a:t>
            </a:r>
          </a:p>
          <a:p>
            <a:pPr lvl="1" fontAlgn="base"/>
            <a:r>
              <a:rPr lang="en-GB" dirty="0"/>
              <a:t>Cultural constraints are present</a:t>
            </a:r>
            <a:endParaRPr lang="en-US" dirty="0"/>
          </a:p>
          <a:p>
            <a:pPr fontAlgn="base"/>
            <a:endParaRPr lang="en-US" dirty="0"/>
          </a:p>
        </p:txBody>
      </p:sp>
      <p:sp>
        <p:nvSpPr>
          <p:cNvPr id="4" name="Title 3"/>
          <p:cNvSpPr>
            <a:spLocks noGrp="1"/>
          </p:cNvSpPr>
          <p:nvPr>
            <p:ph type="title"/>
          </p:nvPr>
        </p:nvSpPr>
        <p:spPr/>
        <p:txBody>
          <a:bodyPr/>
          <a:lstStyle/>
          <a:p>
            <a:r>
              <a:rPr lang="en-GB" dirty="0"/>
              <a:t>Knowledge in the head and knowledge in the world (Norman)</a:t>
            </a:r>
          </a:p>
        </p:txBody>
      </p:sp>
    </p:spTree>
    <p:extLst>
      <p:ext uri="{BB962C8B-B14F-4D97-AF65-F5344CB8AC3E}">
        <p14:creationId xmlns:p14="http://schemas.microsoft.com/office/powerpoint/2010/main" val="2074312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54F14-C54C-D69B-F0A2-92538CFD095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1A7639-4DEE-AA64-6768-F5D047B0FB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ube 2">
            <a:extLst>
              <a:ext uri="{FF2B5EF4-FFF2-40B4-BE49-F238E27FC236}">
                <a16:creationId xmlns:a16="http://schemas.microsoft.com/office/drawing/2014/main" id="{D56EB3BA-1C8A-9F13-D1D0-2391576C0EDC}"/>
              </a:ext>
            </a:extLst>
          </p:cNvPr>
          <p:cNvSpPr/>
          <p:nvPr/>
        </p:nvSpPr>
        <p:spPr>
          <a:xfrm>
            <a:off x="1267326" y="2630905"/>
            <a:ext cx="3304674" cy="3031958"/>
          </a:xfrm>
          <a:prstGeom prst="cub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Temperature:		16*C</a:t>
            </a:r>
            <a:br>
              <a:rPr lang="en-GB" dirty="0"/>
            </a:br>
            <a:br>
              <a:rPr lang="en-GB" dirty="0"/>
            </a:br>
            <a:r>
              <a:rPr lang="en-GB" dirty="0"/>
              <a:t>Target:		    	20*C</a:t>
            </a:r>
          </a:p>
        </p:txBody>
      </p:sp>
      <p:pic>
        <p:nvPicPr>
          <p:cNvPr id="5" name="Picture 4">
            <a:extLst>
              <a:ext uri="{FF2B5EF4-FFF2-40B4-BE49-F238E27FC236}">
                <a16:creationId xmlns:a16="http://schemas.microsoft.com/office/drawing/2014/main" id="{8740B368-E0C9-3F91-ACB5-5229871DF621}"/>
              </a:ext>
            </a:extLst>
          </p:cNvPr>
          <p:cNvPicPr>
            <a:picLocks noChangeAspect="1"/>
          </p:cNvPicPr>
          <p:nvPr/>
        </p:nvPicPr>
        <p:blipFill>
          <a:blip r:embed="rId3"/>
          <a:stretch>
            <a:fillRect/>
          </a:stretch>
        </p:blipFill>
        <p:spPr>
          <a:xfrm>
            <a:off x="6446213" y="1410201"/>
            <a:ext cx="4765508" cy="4765508"/>
          </a:xfrm>
          <a:prstGeom prst="rect">
            <a:avLst/>
          </a:prstGeom>
        </p:spPr>
      </p:pic>
      <p:cxnSp>
        <p:nvCxnSpPr>
          <p:cNvPr id="7" name="Connector: Curved 6">
            <a:extLst>
              <a:ext uri="{FF2B5EF4-FFF2-40B4-BE49-F238E27FC236}">
                <a16:creationId xmlns:a16="http://schemas.microsoft.com/office/drawing/2014/main" id="{14DDC1A5-30ED-0561-3C26-FE0CD7948795}"/>
              </a:ext>
            </a:extLst>
          </p:cNvPr>
          <p:cNvCxnSpPr>
            <a:cxnSpLocks/>
          </p:cNvCxnSpPr>
          <p:nvPr/>
        </p:nvCxnSpPr>
        <p:spPr>
          <a:xfrm rot="10800000">
            <a:off x="6625389" y="3304675"/>
            <a:ext cx="1395666" cy="561473"/>
          </a:xfrm>
          <a:prstGeom prst="curvedConnector3">
            <a:avLst/>
          </a:prstGeom>
          <a:effectLst>
            <a:glow rad="2286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sp>
        <p:nvSpPr>
          <p:cNvPr id="9" name="Title 3">
            <a:extLst>
              <a:ext uri="{FF2B5EF4-FFF2-40B4-BE49-F238E27FC236}">
                <a16:creationId xmlns:a16="http://schemas.microsoft.com/office/drawing/2014/main" id="{5B17C0DC-CBED-0472-E09D-C6CFE903E54E}"/>
              </a:ext>
            </a:extLst>
          </p:cNvPr>
          <p:cNvSpPr>
            <a:spLocks noGrp="1"/>
          </p:cNvSpPr>
          <p:nvPr>
            <p:ph type="title"/>
          </p:nvPr>
        </p:nvSpPr>
        <p:spPr>
          <a:xfrm>
            <a:off x="1158240" y="-5461"/>
            <a:ext cx="10578834" cy="1035050"/>
          </a:xfrm>
        </p:spPr>
        <p:txBody>
          <a:bodyPr/>
          <a:lstStyle/>
          <a:p>
            <a:r>
              <a:rPr lang="en-GB" dirty="0"/>
              <a:t>Thermostat Expectation 1</a:t>
            </a:r>
          </a:p>
        </p:txBody>
      </p:sp>
    </p:spTree>
    <p:extLst>
      <p:ext uri="{BB962C8B-B14F-4D97-AF65-F5344CB8AC3E}">
        <p14:creationId xmlns:p14="http://schemas.microsoft.com/office/powerpoint/2010/main" val="1356248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Knowledge in the head and knowledge in the world (Norman, 1988)</a:t>
            </a:r>
          </a:p>
        </p:txBody>
      </p:sp>
      <p:graphicFrame>
        <p:nvGraphicFramePr>
          <p:cNvPr id="8" name="Content Placeholder 7" title="table showing Norman's 1988 knowledge in head vs world"/>
          <p:cNvGraphicFramePr>
            <a:graphicFrameLocks noGrp="1"/>
          </p:cNvGraphicFramePr>
          <p:nvPr>
            <p:ph sz="quarter" idx="13"/>
            <p:extLst>
              <p:ext uri="{D42A27DB-BD31-4B8C-83A1-F6EECF244321}">
                <p14:modId xmlns:p14="http://schemas.microsoft.com/office/powerpoint/2010/main" val="2715984666"/>
              </p:ext>
            </p:extLst>
          </p:nvPr>
        </p:nvGraphicFramePr>
        <p:xfrm>
          <a:off x="635875" y="1242882"/>
          <a:ext cx="9974317" cy="4420773"/>
        </p:xfrm>
        <a:graphic>
          <a:graphicData uri="http://schemas.openxmlformats.org/drawingml/2006/table">
            <a:tbl>
              <a:tblPr firstRow="1"/>
              <a:tblGrid>
                <a:gridCol w="2444687">
                  <a:extLst>
                    <a:ext uri="{9D8B030D-6E8A-4147-A177-3AD203B41FA5}">
                      <a16:colId xmlns:a16="http://schemas.microsoft.com/office/drawing/2014/main" val="1359962654"/>
                    </a:ext>
                  </a:extLst>
                </a:gridCol>
                <a:gridCol w="3813710">
                  <a:extLst>
                    <a:ext uri="{9D8B030D-6E8A-4147-A177-3AD203B41FA5}">
                      <a16:colId xmlns:a16="http://schemas.microsoft.com/office/drawing/2014/main" val="1867635697"/>
                    </a:ext>
                  </a:extLst>
                </a:gridCol>
                <a:gridCol w="3715920">
                  <a:extLst>
                    <a:ext uri="{9D8B030D-6E8A-4147-A177-3AD203B41FA5}">
                      <a16:colId xmlns:a16="http://schemas.microsoft.com/office/drawing/2014/main" val="3697177604"/>
                    </a:ext>
                  </a:extLst>
                </a:gridCol>
              </a:tblGrid>
              <a:tr h="300645">
                <a:tc>
                  <a:txBody>
                    <a:bodyPr/>
                    <a:lstStyle/>
                    <a:p>
                      <a:pPr algn="l" rtl="0" fontAlgn="base"/>
                      <a:r>
                        <a:rPr lang="en-GB" sz="2000" b="1" i="0" u="none" strike="noStrike" dirty="0">
                          <a:solidFill>
                            <a:schemeClr val="tx2"/>
                          </a:solidFill>
                          <a:effectLst/>
                          <a:latin typeface="Arial" panose="020B0604020202020204" pitchFamily="34" charset="0"/>
                        </a:rPr>
                        <a:t>Property</a:t>
                      </a:r>
                      <a:r>
                        <a:rPr lang="en-GB" sz="2000" b="0" i="0" dirty="0">
                          <a:solidFill>
                            <a:schemeClr val="tx2"/>
                          </a:solidFill>
                          <a:effectLst/>
                          <a:latin typeface="Arial" panose="020B0604020202020204" pitchFamily="34" charset="0"/>
                        </a:rPr>
                        <a:t>​</a:t>
                      </a:r>
                      <a:endParaRPr lang="en-GB" sz="2000" b="0" i="0" dirty="0">
                        <a:solidFill>
                          <a:schemeClr val="tx2"/>
                        </a:solidFill>
                        <a:effectLst/>
                      </a:endParaRPr>
                    </a:p>
                  </a:txBody>
                  <a:tcPr marL="23127" marR="23127" marT="11563" marB="11563">
                    <a:lnL w="1101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1101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1" i="0" u="none" strike="noStrike">
                          <a:solidFill>
                            <a:schemeClr val="tx2"/>
                          </a:solidFill>
                          <a:effectLst/>
                          <a:latin typeface="Arial" panose="020B0604020202020204" pitchFamily="34" charset="0"/>
                        </a:rPr>
                        <a:t>Knowledge in the world</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1101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1" i="0" u="none" strike="noStrike" dirty="0">
                          <a:solidFill>
                            <a:schemeClr val="tx2"/>
                          </a:solidFill>
                          <a:effectLst/>
                          <a:latin typeface="Arial" panose="020B0604020202020204" pitchFamily="34" charset="0"/>
                        </a:rPr>
                        <a:t>Knowledge in the head</a:t>
                      </a:r>
                      <a:r>
                        <a:rPr lang="en-GB" sz="2000" b="0" i="0" dirty="0">
                          <a:solidFill>
                            <a:schemeClr val="tx2"/>
                          </a:solidFill>
                          <a:effectLst/>
                          <a:latin typeface="Arial" panose="020B0604020202020204" pitchFamily="34" charset="0"/>
                        </a:rPr>
                        <a:t>​</a:t>
                      </a:r>
                      <a:endParaRPr lang="en-GB" sz="2000" b="0" i="0" dirty="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11011" cap="flat" cmpd="sng" algn="ctr">
                      <a:solidFill>
                        <a:srgbClr val="000000"/>
                      </a:solidFill>
                      <a:prstDash val="solid"/>
                      <a:round/>
                      <a:headEnd type="none" w="med" len="med"/>
                      <a:tailEnd type="none" w="med" len="med"/>
                    </a:lnR>
                    <a:lnT w="1101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1166149"/>
                  </a:ext>
                </a:extLst>
              </a:tr>
              <a:tr h="647543">
                <a:tc>
                  <a:txBody>
                    <a:bodyPr/>
                    <a:lstStyle/>
                    <a:p>
                      <a:pPr algn="l" rtl="0" fontAlgn="base"/>
                      <a:r>
                        <a:rPr lang="en-GB" sz="2000" b="1" i="1" u="none" strike="noStrike">
                          <a:solidFill>
                            <a:schemeClr val="tx2"/>
                          </a:solidFill>
                          <a:effectLst/>
                          <a:latin typeface="Arial" panose="020B0604020202020204" pitchFamily="34" charset="0"/>
                        </a:rPr>
                        <a:t>Retrievability</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1101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a:solidFill>
                            <a:schemeClr val="tx2"/>
                          </a:solidFill>
                          <a:effectLst/>
                          <a:latin typeface="Arial" panose="020B0604020202020204" pitchFamily="34" charset="0"/>
                        </a:rPr>
                        <a:t>Retrievable whenever visible or audible</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a:solidFill>
                            <a:schemeClr val="tx2"/>
                          </a:solidFill>
                          <a:effectLst/>
                          <a:latin typeface="Arial" panose="020B0604020202020204" pitchFamily="34" charset="0"/>
                        </a:rPr>
                        <a:t>Not readily retrievable. Required memory search or reminding</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1101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42758"/>
                  </a:ext>
                </a:extLst>
              </a:tr>
              <a:tr h="786302">
                <a:tc>
                  <a:txBody>
                    <a:bodyPr/>
                    <a:lstStyle/>
                    <a:p>
                      <a:pPr algn="l" rtl="0" fontAlgn="base"/>
                      <a:r>
                        <a:rPr lang="en-GB" sz="2000" b="1" i="1" u="none" strike="noStrike">
                          <a:solidFill>
                            <a:schemeClr val="tx2"/>
                          </a:solidFill>
                          <a:effectLst/>
                          <a:latin typeface="Arial" panose="020B0604020202020204" pitchFamily="34" charset="0"/>
                        </a:rPr>
                        <a:t>Learning</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1101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dirty="0">
                          <a:solidFill>
                            <a:schemeClr val="tx2"/>
                          </a:solidFill>
                          <a:effectLst/>
                          <a:latin typeface="Arial" panose="020B0604020202020204" pitchFamily="34" charset="0"/>
                        </a:rPr>
                        <a:t>Learning not required. Interpretation substitutes for learning</a:t>
                      </a:r>
                      <a:r>
                        <a:rPr lang="en-GB" sz="2000" b="0" i="0" dirty="0">
                          <a:solidFill>
                            <a:schemeClr val="tx2"/>
                          </a:solidFill>
                          <a:effectLst/>
                          <a:latin typeface="Arial" panose="020B0604020202020204" pitchFamily="34" charset="0"/>
                        </a:rPr>
                        <a:t>​</a:t>
                      </a:r>
                      <a:endParaRPr lang="en-GB" sz="2000" b="0" i="0" dirty="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a:solidFill>
                            <a:schemeClr val="tx2"/>
                          </a:solidFill>
                          <a:effectLst/>
                          <a:latin typeface="Arial" panose="020B0604020202020204" pitchFamily="34" charset="0"/>
                        </a:rPr>
                        <a:t>Requires learning, which can be easier if there is meaning or structure to the material</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1101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7803531"/>
                  </a:ext>
                </a:extLst>
              </a:tr>
              <a:tr h="855682">
                <a:tc>
                  <a:txBody>
                    <a:bodyPr/>
                    <a:lstStyle/>
                    <a:p>
                      <a:pPr algn="l" rtl="0" fontAlgn="base"/>
                      <a:r>
                        <a:rPr lang="en-GB" sz="2000" b="1" i="1" u="none" strike="noStrike">
                          <a:solidFill>
                            <a:schemeClr val="tx2"/>
                          </a:solidFill>
                          <a:effectLst/>
                          <a:latin typeface="Arial" panose="020B0604020202020204" pitchFamily="34" charset="0"/>
                        </a:rPr>
                        <a:t>Efficiency of use</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1101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dirty="0">
                          <a:solidFill>
                            <a:schemeClr val="tx2"/>
                          </a:solidFill>
                          <a:effectLst/>
                          <a:latin typeface="Arial" panose="020B0604020202020204" pitchFamily="34" charset="0"/>
                        </a:rPr>
                        <a:t>Tends to be slowed up by the need to find and interpret the external information</a:t>
                      </a:r>
                      <a:r>
                        <a:rPr lang="en-GB" sz="2000" b="0" i="0" dirty="0">
                          <a:solidFill>
                            <a:schemeClr val="tx2"/>
                          </a:solidFill>
                          <a:effectLst/>
                          <a:latin typeface="Arial" panose="020B0604020202020204" pitchFamily="34" charset="0"/>
                        </a:rPr>
                        <a:t>​</a:t>
                      </a:r>
                      <a:endParaRPr lang="en-GB" sz="2000" b="0" i="0" dirty="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a:solidFill>
                            <a:schemeClr val="tx2"/>
                          </a:solidFill>
                          <a:effectLst/>
                          <a:latin typeface="Arial" panose="020B0604020202020204" pitchFamily="34" charset="0"/>
                        </a:rPr>
                        <a:t>Can be very efficient</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1101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9528002"/>
                  </a:ext>
                </a:extLst>
              </a:tr>
              <a:tr h="578164">
                <a:tc>
                  <a:txBody>
                    <a:bodyPr/>
                    <a:lstStyle/>
                    <a:p>
                      <a:pPr algn="l" rtl="0" fontAlgn="base"/>
                      <a:r>
                        <a:rPr lang="en-GB" sz="2000" b="1" i="1" u="none" strike="noStrike">
                          <a:solidFill>
                            <a:schemeClr val="tx2"/>
                          </a:solidFill>
                          <a:effectLst/>
                          <a:latin typeface="Arial" panose="020B0604020202020204" pitchFamily="34" charset="0"/>
                        </a:rPr>
                        <a:t>Ease of use at first encounter</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1101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a:solidFill>
                            <a:schemeClr val="tx2"/>
                          </a:solidFill>
                          <a:effectLst/>
                          <a:latin typeface="Arial" panose="020B0604020202020204" pitchFamily="34" charset="0"/>
                        </a:rPr>
                        <a:t>High</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a:solidFill>
                            <a:schemeClr val="tx2"/>
                          </a:solidFill>
                          <a:effectLst/>
                          <a:latin typeface="Arial" panose="020B0604020202020204" pitchFamily="34" charset="0"/>
                        </a:rPr>
                        <a:t>Low</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1101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9749473"/>
                  </a:ext>
                </a:extLst>
              </a:tr>
              <a:tr h="578164">
                <a:tc>
                  <a:txBody>
                    <a:bodyPr/>
                    <a:lstStyle/>
                    <a:p>
                      <a:pPr algn="l" rtl="0" fontAlgn="base"/>
                      <a:r>
                        <a:rPr lang="en-GB" sz="2000" b="1" i="1" u="none" strike="noStrike">
                          <a:solidFill>
                            <a:schemeClr val="tx2"/>
                          </a:solidFill>
                          <a:effectLst/>
                          <a:latin typeface="Arial" panose="020B0604020202020204" pitchFamily="34" charset="0"/>
                        </a:rPr>
                        <a:t>Aesthetics</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1101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1101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a:solidFill>
                            <a:schemeClr val="tx2"/>
                          </a:solidFill>
                          <a:effectLst/>
                          <a:latin typeface="Arial" panose="020B0604020202020204" pitchFamily="34" charset="0"/>
                        </a:rPr>
                        <a:t>Can be unaesthetic and inelegant, can lead to clutter</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1101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dirty="0">
                          <a:solidFill>
                            <a:schemeClr val="tx2"/>
                          </a:solidFill>
                          <a:effectLst/>
                          <a:latin typeface="Arial" panose="020B0604020202020204" pitchFamily="34" charset="0"/>
                        </a:rPr>
                        <a:t>Nothing needs to be visible, which can lead to better aesthetics</a:t>
                      </a:r>
                      <a:r>
                        <a:rPr lang="en-GB" sz="2000" b="0" i="0" dirty="0">
                          <a:solidFill>
                            <a:schemeClr val="tx2"/>
                          </a:solidFill>
                          <a:effectLst/>
                          <a:latin typeface="Arial" panose="020B0604020202020204" pitchFamily="34" charset="0"/>
                        </a:rPr>
                        <a:t>​</a:t>
                      </a:r>
                      <a:endParaRPr lang="en-GB" sz="2000" b="0" i="0" dirty="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1101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110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8818632"/>
                  </a:ext>
                </a:extLst>
              </a:tr>
            </a:tbl>
          </a:graphicData>
        </a:graphic>
      </p:graphicFrame>
    </p:spTree>
    <p:extLst>
      <p:ext uri="{BB962C8B-B14F-4D97-AF65-F5344CB8AC3E}">
        <p14:creationId xmlns:p14="http://schemas.microsoft.com/office/powerpoint/2010/main" val="2953926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Norman’s Seven Stages of Action</a:t>
            </a:r>
            <a:endParaRPr lang="en-GB" sz="1600" dirty="0"/>
          </a:p>
        </p:txBody>
      </p:sp>
      <p:pic>
        <p:nvPicPr>
          <p:cNvPr id="5" name="Picture 4" title="image of norman's seven stages of action"/>
          <p:cNvPicPr>
            <a:picLocks noChangeAspect="1"/>
          </p:cNvPicPr>
          <p:nvPr/>
        </p:nvPicPr>
        <p:blipFill>
          <a:blip r:embed="rId3"/>
          <a:stretch>
            <a:fillRect/>
          </a:stretch>
        </p:blipFill>
        <p:spPr>
          <a:xfrm>
            <a:off x="2522555" y="1163960"/>
            <a:ext cx="7146890" cy="5058019"/>
          </a:xfrm>
          <a:prstGeom prst="rect">
            <a:avLst/>
          </a:prstGeom>
        </p:spPr>
      </p:pic>
    </p:spTree>
    <p:extLst>
      <p:ext uri="{BB962C8B-B14F-4D97-AF65-F5344CB8AC3E}">
        <p14:creationId xmlns:p14="http://schemas.microsoft.com/office/powerpoint/2010/main" val="1088003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Gestalt laws of perceptual organisation - proximity</a:t>
            </a:r>
          </a:p>
        </p:txBody>
      </p:sp>
      <p:sp>
        <p:nvSpPr>
          <p:cNvPr id="5" name="Rectangle 6"/>
          <p:cNvSpPr>
            <a:spLocks noGrp="1" noChangeArrowheads="1"/>
          </p:cNvSpPr>
          <p:nvPr>
            <p:ph type="body" idx="4294967295"/>
          </p:nvPr>
        </p:nvSpPr>
        <p:spPr>
          <a:xfrm>
            <a:off x="1706876" y="1720936"/>
            <a:ext cx="7693025" cy="3724275"/>
          </a:xfrm>
          <a:prstGeom prst="rect">
            <a:avLst/>
          </a:prstGeom>
        </p:spPr>
        <p:txBody>
          <a:bodyPr/>
          <a:lstStyle/>
          <a:p>
            <a:r>
              <a:rPr lang="en-GB" altLang="en-US" dirty="0"/>
              <a:t>Proximity</a:t>
            </a:r>
          </a:p>
        </p:txBody>
      </p:sp>
      <p:grpSp>
        <p:nvGrpSpPr>
          <p:cNvPr id="6" name="Group 15" title="graphic illustrating gestalt principle of proximity"/>
          <p:cNvGrpSpPr>
            <a:grpSpLocks/>
          </p:cNvGrpSpPr>
          <p:nvPr/>
        </p:nvGrpSpPr>
        <p:grpSpPr bwMode="auto">
          <a:xfrm>
            <a:off x="3114988" y="2317018"/>
            <a:ext cx="4876800" cy="2743200"/>
            <a:chOff x="768" y="1392"/>
            <a:chExt cx="3072" cy="1728"/>
          </a:xfrm>
        </p:grpSpPr>
        <p:sp>
          <p:nvSpPr>
            <p:cNvPr id="7" name="Oval 7"/>
            <p:cNvSpPr>
              <a:spLocks noChangeArrowheads="1"/>
            </p:cNvSpPr>
            <p:nvPr/>
          </p:nvSpPr>
          <p:spPr bwMode="auto">
            <a:xfrm>
              <a:off x="768" y="2016"/>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Oval 8"/>
            <p:cNvSpPr>
              <a:spLocks noChangeArrowheads="1"/>
            </p:cNvSpPr>
            <p:nvPr/>
          </p:nvSpPr>
          <p:spPr bwMode="auto">
            <a:xfrm>
              <a:off x="1104" y="2208"/>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Oval 9"/>
            <p:cNvSpPr>
              <a:spLocks noChangeArrowheads="1"/>
            </p:cNvSpPr>
            <p:nvPr/>
          </p:nvSpPr>
          <p:spPr bwMode="auto">
            <a:xfrm>
              <a:off x="1296" y="2544"/>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Oval 10"/>
            <p:cNvSpPr>
              <a:spLocks noChangeArrowheads="1"/>
            </p:cNvSpPr>
            <p:nvPr/>
          </p:nvSpPr>
          <p:spPr bwMode="auto">
            <a:xfrm>
              <a:off x="3312" y="2832"/>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Oval 11"/>
            <p:cNvSpPr>
              <a:spLocks noChangeArrowheads="1"/>
            </p:cNvSpPr>
            <p:nvPr/>
          </p:nvSpPr>
          <p:spPr bwMode="auto">
            <a:xfrm>
              <a:off x="3552" y="2496"/>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Oval 12"/>
            <p:cNvSpPr>
              <a:spLocks noChangeArrowheads="1"/>
            </p:cNvSpPr>
            <p:nvPr/>
          </p:nvSpPr>
          <p:spPr bwMode="auto">
            <a:xfrm>
              <a:off x="2736" y="1392"/>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Oval 13"/>
            <p:cNvSpPr>
              <a:spLocks noChangeArrowheads="1"/>
            </p:cNvSpPr>
            <p:nvPr/>
          </p:nvSpPr>
          <p:spPr bwMode="auto">
            <a:xfrm>
              <a:off x="2496" y="1728"/>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Oval 14"/>
            <p:cNvSpPr>
              <a:spLocks noChangeArrowheads="1"/>
            </p:cNvSpPr>
            <p:nvPr/>
          </p:nvSpPr>
          <p:spPr bwMode="auto">
            <a:xfrm>
              <a:off x="2208" y="1392"/>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326522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Gestalt laws of perceptual organisation - similarity</a:t>
            </a:r>
          </a:p>
        </p:txBody>
      </p:sp>
      <p:sp>
        <p:nvSpPr>
          <p:cNvPr id="5" name="Rectangle 6"/>
          <p:cNvSpPr>
            <a:spLocks noGrp="1" noChangeArrowheads="1"/>
          </p:cNvSpPr>
          <p:nvPr>
            <p:ph type="body" idx="4294967295"/>
          </p:nvPr>
        </p:nvSpPr>
        <p:spPr>
          <a:xfrm>
            <a:off x="1706876" y="1720936"/>
            <a:ext cx="7693025" cy="3724275"/>
          </a:xfrm>
          <a:prstGeom prst="rect">
            <a:avLst/>
          </a:prstGeom>
        </p:spPr>
        <p:txBody>
          <a:bodyPr/>
          <a:lstStyle/>
          <a:p>
            <a:r>
              <a:rPr lang="en-GB" altLang="en-US" dirty="0"/>
              <a:t>Similarity</a:t>
            </a:r>
          </a:p>
        </p:txBody>
      </p:sp>
      <p:grpSp>
        <p:nvGrpSpPr>
          <p:cNvPr id="3" name="Group 2" title="showing gestalt principle of similarity"/>
          <p:cNvGrpSpPr/>
          <p:nvPr/>
        </p:nvGrpSpPr>
        <p:grpSpPr>
          <a:xfrm>
            <a:off x="3419792" y="2068793"/>
            <a:ext cx="5181600" cy="3795713"/>
            <a:chOff x="3419792" y="2068793"/>
            <a:chExt cx="5181600" cy="3795713"/>
          </a:xfrm>
        </p:grpSpPr>
        <p:sp>
          <p:nvSpPr>
            <p:cNvPr id="15" name="Oval 4"/>
            <p:cNvSpPr>
              <a:spLocks noChangeArrowheads="1"/>
            </p:cNvSpPr>
            <p:nvPr/>
          </p:nvSpPr>
          <p:spPr bwMode="auto">
            <a:xfrm>
              <a:off x="3495992" y="3516593"/>
              <a:ext cx="457200" cy="457200"/>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Oval 5"/>
            <p:cNvSpPr>
              <a:spLocks noChangeArrowheads="1"/>
            </p:cNvSpPr>
            <p:nvPr/>
          </p:nvSpPr>
          <p:spPr bwMode="auto">
            <a:xfrm>
              <a:off x="7305992" y="4811993"/>
              <a:ext cx="838200" cy="838200"/>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Oval 6"/>
            <p:cNvSpPr>
              <a:spLocks noChangeArrowheads="1"/>
            </p:cNvSpPr>
            <p:nvPr/>
          </p:nvSpPr>
          <p:spPr bwMode="auto">
            <a:xfrm>
              <a:off x="6239192" y="2144993"/>
              <a:ext cx="609600" cy="609600"/>
            </a:xfrm>
            <a:prstGeom prst="ellipse">
              <a:avLst/>
            </a:prstGeom>
            <a:solidFill>
              <a:schemeClr val="tx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 name="AutoShape 7"/>
            <p:cNvSpPr>
              <a:spLocks noChangeArrowheads="1"/>
            </p:cNvSpPr>
            <p:nvPr/>
          </p:nvSpPr>
          <p:spPr bwMode="auto">
            <a:xfrm rot="814731">
              <a:off x="3419792" y="4126193"/>
              <a:ext cx="2027238" cy="1738313"/>
            </a:xfrm>
            <a:prstGeom prst="triangle">
              <a:avLst>
                <a:gd name="adj" fmla="val 84681"/>
              </a:avLst>
            </a:prstGeom>
            <a:solidFill>
              <a:schemeClr val="tx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AutoShape 9"/>
            <p:cNvSpPr>
              <a:spLocks noChangeArrowheads="1"/>
            </p:cNvSpPr>
            <p:nvPr/>
          </p:nvSpPr>
          <p:spPr bwMode="auto">
            <a:xfrm rot="1067981">
              <a:off x="7153592" y="2678393"/>
              <a:ext cx="1447800" cy="1447800"/>
            </a:xfrm>
            <a:prstGeom prst="triangle">
              <a:avLst>
                <a:gd name="adj" fmla="val 49454"/>
              </a:avLst>
            </a:prstGeom>
            <a:solidFill>
              <a:schemeClr val="tx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 name="AutoShape 10"/>
            <p:cNvSpPr>
              <a:spLocks noChangeArrowheads="1"/>
            </p:cNvSpPr>
            <p:nvPr/>
          </p:nvSpPr>
          <p:spPr bwMode="auto">
            <a:xfrm rot="-2084233">
              <a:off x="4334192" y="2068793"/>
              <a:ext cx="838200" cy="990600"/>
            </a:xfrm>
            <a:prstGeom prst="triangle">
              <a:avLst>
                <a:gd name="adj" fmla="val 49454"/>
              </a:avLst>
            </a:prstGeom>
            <a:solidFill>
              <a:schemeClr val="tx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94424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Gestalt laws of perceptual organisation - closure</a:t>
            </a:r>
          </a:p>
        </p:txBody>
      </p:sp>
      <p:sp>
        <p:nvSpPr>
          <p:cNvPr id="5" name="Rectangle 6"/>
          <p:cNvSpPr>
            <a:spLocks noGrp="1" noChangeArrowheads="1"/>
          </p:cNvSpPr>
          <p:nvPr>
            <p:ph type="body" idx="4294967295"/>
          </p:nvPr>
        </p:nvSpPr>
        <p:spPr>
          <a:xfrm>
            <a:off x="1706876" y="1720936"/>
            <a:ext cx="7693025" cy="3724275"/>
          </a:xfrm>
          <a:prstGeom prst="rect">
            <a:avLst/>
          </a:prstGeom>
        </p:spPr>
        <p:txBody>
          <a:bodyPr/>
          <a:lstStyle/>
          <a:p>
            <a:r>
              <a:rPr lang="en-GB" altLang="en-US" dirty="0"/>
              <a:t>Closure</a:t>
            </a:r>
          </a:p>
        </p:txBody>
      </p:sp>
      <p:sp>
        <p:nvSpPr>
          <p:cNvPr id="11" name="Oval 4" title="showing gestalt principle of closure"/>
          <p:cNvSpPr>
            <a:spLocks noChangeArrowheads="1"/>
          </p:cNvSpPr>
          <p:nvPr/>
        </p:nvSpPr>
        <p:spPr bwMode="auto">
          <a:xfrm>
            <a:off x="3926394" y="2682910"/>
            <a:ext cx="3429000" cy="3048000"/>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useBgFill="1">
        <p:nvSpPr>
          <p:cNvPr id="12" name="Rectangle 6" title="showing gestalt principle of similarity"/>
          <p:cNvSpPr>
            <a:spLocks noChangeArrowheads="1"/>
          </p:cNvSpPr>
          <p:nvPr/>
        </p:nvSpPr>
        <p:spPr bwMode="auto">
          <a:xfrm>
            <a:off x="5439090" y="2373086"/>
            <a:ext cx="403608" cy="76200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65231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Gestalt laws of perceptual organisation - continuity</a:t>
            </a:r>
          </a:p>
        </p:txBody>
      </p:sp>
      <p:sp>
        <p:nvSpPr>
          <p:cNvPr id="5" name="Rectangle 6"/>
          <p:cNvSpPr>
            <a:spLocks noGrp="1" noChangeArrowheads="1"/>
          </p:cNvSpPr>
          <p:nvPr>
            <p:ph type="body" idx="4294967295"/>
          </p:nvPr>
        </p:nvSpPr>
        <p:spPr>
          <a:xfrm>
            <a:off x="1706876" y="1720936"/>
            <a:ext cx="7693025" cy="3724275"/>
          </a:xfrm>
          <a:prstGeom prst="rect">
            <a:avLst/>
          </a:prstGeom>
        </p:spPr>
        <p:txBody>
          <a:bodyPr/>
          <a:lstStyle/>
          <a:p>
            <a:r>
              <a:rPr lang="en-GB" altLang="en-US" dirty="0"/>
              <a:t>Continuity</a:t>
            </a:r>
          </a:p>
        </p:txBody>
      </p:sp>
      <p:pic>
        <p:nvPicPr>
          <p:cNvPr id="3" name="Picture 2" title="showing gestalt principle of continuity"/>
          <p:cNvPicPr>
            <a:picLocks noChangeAspect="1"/>
          </p:cNvPicPr>
          <p:nvPr/>
        </p:nvPicPr>
        <p:blipFill>
          <a:blip r:embed="rId3"/>
          <a:stretch>
            <a:fillRect/>
          </a:stretch>
        </p:blipFill>
        <p:spPr>
          <a:xfrm>
            <a:off x="3262399" y="2511319"/>
            <a:ext cx="5818632" cy="3151632"/>
          </a:xfrm>
          <a:prstGeom prst="rect">
            <a:avLst/>
          </a:prstGeom>
        </p:spPr>
      </p:pic>
    </p:spTree>
    <p:extLst>
      <p:ext uri="{BB962C8B-B14F-4D97-AF65-F5344CB8AC3E}">
        <p14:creationId xmlns:p14="http://schemas.microsoft.com/office/powerpoint/2010/main" val="68951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Gestalt laws of perceptual organisation - symmetry</a:t>
            </a:r>
          </a:p>
        </p:txBody>
      </p:sp>
      <p:sp>
        <p:nvSpPr>
          <p:cNvPr id="5" name="Rectangle 6"/>
          <p:cNvSpPr>
            <a:spLocks noGrp="1" noChangeArrowheads="1"/>
          </p:cNvSpPr>
          <p:nvPr>
            <p:ph type="body" idx="4294967295"/>
          </p:nvPr>
        </p:nvSpPr>
        <p:spPr>
          <a:xfrm>
            <a:off x="1706876" y="1720936"/>
            <a:ext cx="7693025" cy="3724275"/>
          </a:xfrm>
          <a:prstGeom prst="rect">
            <a:avLst/>
          </a:prstGeom>
        </p:spPr>
        <p:txBody>
          <a:bodyPr/>
          <a:lstStyle/>
          <a:p>
            <a:r>
              <a:rPr lang="en-GB" altLang="en-US" dirty="0"/>
              <a:t>Symmetry and order</a:t>
            </a:r>
          </a:p>
        </p:txBody>
      </p:sp>
      <p:pic>
        <p:nvPicPr>
          <p:cNvPr id="3" name="Picture 2" title="showing gestalt principle of symmetry"/>
          <p:cNvPicPr>
            <a:picLocks noChangeAspect="1"/>
          </p:cNvPicPr>
          <p:nvPr/>
        </p:nvPicPr>
        <p:blipFill>
          <a:blip r:embed="rId3"/>
          <a:stretch>
            <a:fillRect/>
          </a:stretch>
        </p:blipFill>
        <p:spPr>
          <a:xfrm>
            <a:off x="2426625" y="3053975"/>
            <a:ext cx="6733032" cy="2159508"/>
          </a:xfrm>
          <a:prstGeom prst="rect">
            <a:avLst/>
          </a:prstGeom>
        </p:spPr>
      </p:pic>
    </p:spTree>
    <p:extLst>
      <p:ext uri="{BB962C8B-B14F-4D97-AF65-F5344CB8AC3E}">
        <p14:creationId xmlns:p14="http://schemas.microsoft.com/office/powerpoint/2010/main" val="170938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Activity – Gestalt principles</a:t>
            </a:r>
          </a:p>
        </p:txBody>
      </p:sp>
      <p:sp>
        <p:nvSpPr>
          <p:cNvPr id="21" name="Rectangle 3"/>
          <p:cNvSpPr txBox="1">
            <a:spLocks noChangeArrowheads="1"/>
          </p:cNvSpPr>
          <p:nvPr/>
        </p:nvSpPr>
        <p:spPr bwMode="auto">
          <a:xfrm>
            <a:off x="838201" y="1162728"/>
            <a:ext cx="7586892" cy="4923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lvl="0">
              <a:buClr>
                <a:srgbClr val="003366"/>
              </a:buClr>
              <a:buFont typeface="Arial" panose="020B0604020202020204" pitchFamily="34" charset="0"/>
              <a:buChar char="•"/>
            </a:pPr>
            <a:r>
              <a:rPr lang="en-GB" kern="0" dirty="0">
                <a:solidFill>
                  <a:srgbClr val="003366"/>
                </a:solidFill>
              </a:rPr>
              <a:t>Reminder of the Gestalt principles of design:</a:t>
            </a:r>
          </a:p>
          <a:p>
            <a:pPr lvl="1">
              <a:buClr>
                <a:srgbClr val="003366"/>
              </a:buClr>
              <a:buFont typeface="Arial" panose="020B0604020202020204" pitchFamily="34" charset="0"/>
              <a:buChar char="•"/>
            </a:pPr>
            <a:r>
              <a:rPr lang="en-GB" kern="0" dirty="0">
                <a:solidFill>
                  <a:srgbClr val="003366"/>
                </a:solidFill>
              </a:rPr>
              <a:t>Similarity</a:t>
            </a:r>
          </a:p>
          <a:p>
            <a:pPr lvl="1">
              <a:buClr>
                <a:srgbClr val="003366"/>
              </a:buClr>
              <a:buFont typeface="Arial" panose="020B0604020202020204" pitchFamily="34" charset="0"/>
              <a:buChar char="•"/>
            </a:pPr>
            <a:r>
              <a:rPr lang="en-GB" kern="0" dirty="0">
                <a:solidFill>
                  <a:srgbClr val="003366"/>
                </a:solidFill>
              </a:rPr>
              <a:t>Continuation</a:t>
            </a:r>
          </a:p>
          <a:p>
            <a:pPr lvl="1">
              <a:buClr>
                <a:srgbClr val="003366"/>
              </a:buClr>
              <a:buFont typeface="Arial" panose="020B0604020202020204" pitchFamily="34" charset="0"/>
              <a:buChar char="•"/>
            </a:pPr>
            <a:r>
              <a:rPr lang="en-GB" kern="0" dirty="0">
                <a:solidFill>
                  <a:srgbClr val="003366"/>
                </a:solidFill>
              </a:rPr>
              <a:t>Closure</a:t>
            </a:r>
          </a:p>
          <a:p>
            <a:pPr lvl="1">
              <a:buClr>
                <a:srgbClr val="003366"/>
              </a:buClr>
              <a:buFont typeface="Arial" panose="020B0604020202020204" pitchFamily="34" charset="0"/>
              <a:buChar char="•"/>
            </a:pPr>
            <a:r>
              <a:rPr lang="en-GB" kern="0" dirty="0">
                <a:solidFill>
                  <a:srgbClr val="003366"/>
                </a:solidFill>
              </a:rPr>
              <a:t>Proximity</a:t>
            </a:r>
          </a:p>
          <a:p>
            <a:pPr lvl="1">
              <a:buClr>
                <a:srgbClr val="003366"/>
              </a:buClr>
              <a:buFont typeface="Arial" panose="020B0604020202020204" pitchFamily="34" charset="0"/>
              <a:buChar char="•"/>
            </a:pPr>
            <a:r>
              <a:rPr lang="en-GB" kern="0" dirty="0">
                <a:solidFill>
                  <a:srgbClr val="003366"/>
                </a:solidFill>
              </a:rPr>
              <a:t>Symmetry </a:t>
            </a:r>
          </a:p>
          <a:p>
            <a:pPr lvl="1">
              <a:buClr>
                <a:srgbClr val="003366"/>
              </a:buClr>
              <a:buFont typeface="Arial" panose="020B0604020202020204" pitchFamily="34" charset="0"/>
              <a:buChar char="•"/>
            </a:pPr>
            <a:r>
              <a:rPr lang="en-GB" kern="0" dirty="0">
                <a:solidFill>
                  <a:srgbClr val="003366"/>
                </a:solidFill>
              </a:rPr>
              <a:t>(Figure/ground)</a:t>
            </a:r>
          </a:p>
          <a:p>
            <a:pPr lvl="1">
              <a:buClr>
                <a:srgbClr val="003366"/>
              </a:buClr>
              <a:buFont typeface="Arial" panose="020B0604020202020204" pitchFamily="34" charset="0"/>
              <a:buChar char="•"/>
            </a:pPr>
            <a:endParaRPr lang="en-GB" kern="0" dirty="0">
              <a:solidFill>
                <a:srgbClr val="003366"/>
              </a:solidFill>
            </a:endParaRPr>
          </a:p>
          <a:p>
            <a:pPr>
              <a:buClr>
                <a:srgbClr val="003366"/>
              </a:buClr>
              <a:buFont typeface="Arial" panose="020B0604020202020204" pitchFamily="34" charset="0"/>
              <a:buChar char="•"/>
            </a:pPr>
            <a:r>
              <a:rPr lang="en-GB" kern="0" dirty="0">
                <a:solidFill>
                  <a:srgbClr val="003366"/>
                </a:solidFill>
              </a:rPr>
              <a:t>Let’s look at some logos – see if you can spot the Gestalt principle…</a:t>
            </a:r>
          </a:p>
          <a:p>
            <a:pPr lvl="1">
              <a:buClr>
                <a:srgbClr val="003366"/>
              </a:buClr>
              <a:buFont typeface="Arial" panose="020B0604020202020204" pitchFamily="34" charset="0"/>
              <a:buChar char="•"/>
            </a:pPr>
            <a:endParaRPr lang="en-GB" kern="0" dirty="0">
              <a:solidFill>
                <a:srgbClr val="003366"/>
              </a:solidFill>
            </a:endParaRPr>
          </a:p>
          <a:p>
            <a:pPr lvl="1">
              <a:buClr>
                <a:srgbClr val="003366"/>
              </a:buClr>
              <a:buFont typeface="Arial" panose="020B0604020202020204" pitchFamily="34" charset="0"/>
              <a:buChar char="•"/>
            </a:pPr>
            <a:endParaRPr lang="en-GB" kern="0" dirty="0">
              <a:solidFill>
                <a:srgbClr val="003366"/>
              </a:solidFill>
            </a:endParaRPr>
          </a:p>
          <a:p>
            <a:pPr lvl="0">
              <a:buClr>
                <a:srgbClr val="003366"/>
              </a:buClr>
              <a:buFont typeface="Arial" panose="020B0604020202020204" pitchFamily="34" charset="0"/>
              <a:buChar char="•"/>
            </a:pPr>
            <a:endParaRPr lang="en-GB" kern="0" dirty="0">
              <a:solidFill>
                <a:srgbClr val="003366"/>
              </a:solidFill>
            </a:endParaRPr>
          </a:p>
        </p:txBody>
      </p:sp>
      <p:sp>
        <p:nvSpPr>
          <p:cNvPr id="5" name="Explosion 1 4"/>
          <p:cNvSpPr/>
          <p:nvPr/>
        </p:nvSpPr>
        <p:spPr>
          <a:xfrm>
            <a:off x="7302588" y="1677450"/>
            <a:ext cx="4434486" cy="364468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ACTIVITY!!!!</a:t>
            </a:r>
            <a:endParaRPr lang="en-GB" b="1" dirty="0"/>
          </a:p>
        </p:txBody>
      </p:sp>
    </p:spTree>
    <p:extLst>
      <p:ext uri="{BB962C8B-B14F-4D97-AF65-F5344CB8AC3E}">
        <p14:creationId xmlns:p14="http://schemas.microsoft.com/office/powerpoint/2010/main" val="2932471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title="logo of pittsburgh zoo, which uses gestalt principles"/>
          <p:cNvSpPr/>
          <p:nvPr/>
        </p:nvSpPr>
        <p:spPr>
          <a:xfrm>
            <a:off x="3955774" y="1871830"/>
            <a:ext cx="3631096" cy="3339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Exercise – Gestalt principles 1</a:t>
            </a:r>
          </a:p>
        </p:txBody>
      </p:sp>
      <p:pic>
        <p:nvPicPr>
          <p:cNvPr id="1026" name="Picture 2" descr="Pittsburgh Zoo &amp; PPG Aquar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105" y="2023195"/>
            <a:ext cx="3243608" cy="29841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99913" y="5868953"/>
            <a:ext cx="5142818" cy="369332"/>
          </a:xfrm>
          <a:prstGeom prst="rect">
            <a:avLst/>
          </a:prstGeom>
        </p:spPr>
        <p:txBody>
          <a:bodyPr wrap="none">
            <a:spAutoFit/>
          </a:bodyPr>
          <a:lstStyle/>
          <a:p>
            <a:r>
              <a:rPr lang="en-GB" dirty="0">
                <a:hlinkClick r:id="rId4"/>
              </a:rPr>
              <a:t>Image source: Pittsburgh Zoo &amp; PPG Aquarium |</a:t>
            </a:r>
            <a:endParaRPr lang="en-GB" dirty="0"/>
          </a:p>
        </p:txBody>
      </p:sp>
    </p:spTree>
    <p:extLst>
      <p:ext uri="{BB962C8B-B14F-4D97-AF65-F5344CB8AC3E}">
        <p14:creationId xmlns:p14="http://schemas.microsoft.com/office/powerpoint/2010/main" val="2817193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Exercise – Gestalt principles 2</a:t>
            </a:r>
          </a:p>
        </p:txBody>
      </p:sp>
      <p:sp>
        <p:nvSpPr>
          <p:cNvPr id="7" name="Rectangle 6"/>
          <p:cNvSpPr/>
          <p:nvPr/>
        </p:nvSpPr>
        <p:spPr>
          <a:xfrm>
            <a:off x="3581637" y="4880977"/>
            <a:ext cx="4206601" cy="369332"/>
          </a:xfrm>
          <a:prstGeom prst="rect">
            <a:avLst/>
          </a:prstGeom>
        </p:spPr>
        <p:txBody>
          <a:bodyPr wrap="none">
            <a:spAutoFit/>
          </a:bodyPr>
          <a:lstStyle/>
          <a:p>
            <a:r>
              <a:rPr lang="en-GB" dirty="0">
                <a:hlinkClick r:id="rId3"/>
              </a:rPr>
              <a:t>Image source: FedEx United Kingdom</a:t>
            </a:r>
            <a:endParaRPr lang="en-GB" dirty="0"/>
          </a:p>
        </p:txBody>
      </p:sp>
      <p:pic>
        <p:nvPicPr>
          <p:cNvPr id="3074" name="Picture 2" descr="https://www.fedex.com/images/shared/ebusiness/brand/EXP2R40.gif" title="fedex logo which uses gestalt princip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637" y="1812053"/>
            <a:ext cx="4249510" cy="2482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257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CBA9F-52AE-0BAB-1C39-A96D26C3589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A8545E-2275-0788-316E-059C9638F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ube 2">
            <a:extLst>
              <a:ext uri="{FF2B5EF4-FFF2-40B4-BE49-F238E27FC236}">
                <a16:creationId xmlns:a16="http://schemas.microsoft.com/office/drawing/2014/main" id="{370598D8-CB55-9E13-50A2-B607CF2445E2}"/>
              </a:ext>
            </a:extLst>
          </p:cNvPr>
          <p:cNvSpPr/>
          <p:nvPr/>
        </p:nvSpPr>
        <p:spPr>
          <a:xfrm>
            <a:off x="1267326" y="2630905"/>
            <a:ext cx="3304674" cy="3031958"/>
          </a:xfrm>
          <a:prstGeom prst="cub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Temperature:		16*C</a:t>
            </a:r>
            <a:br>
              <a:rPr lang="en-GB" dirty="0"/>
            </a:br>
            <a:br>
              <a:rPr lang="en-GB" dirty="0"/>
            </a:br>
            <a:r>
              <a:rPr lang="en-GB" dirty="0"/>
              <a:t>Target:		    	27*C</a:t>
            </a:r>
          </a:p>
        </p:txBody>
      </p:sp>
      <p:pic>
        <p:nvPicPr>
          <p:cNvPr id="5" name="Picture 4">
            <a:extLst>
              <a:ext uri="{FF2B5EF4-FFF2-40B4-BE49-F238E27FC236}">
                <a16:creationId xmlns:a16="http://schemas.microsoft.com/office/drawing/2014/main" id="{A9D0B103-2E07-E8DC-AAF1-E6DCB7960B4B}"/>
              </a:ext>
            </a:extLst>
          </p:cNvPr>
          <p:cNvPicPr>
            <a:picLocks noChangeAspect="1"/>
          </p:cNvPicPr>
          <p:nvPr/>
        </p:nvPicPr>
        <p:blipFill>
          <a:blip r:embed="rId3"/>
          <a:stretch>
            <a:fillRect/>
          </a:stretch>
        </p:blipFill>
        <p:spPr>
          <a:xfrm>
            <a:off x="6446213" y="1410201"/>
            <a:ext cx="4765508" cy="4765508"/>
          </a:xfrm>
          <a:prstGeom prst="rect">
            <a:avLst/>
          </a:prstGeom>
        </p:spPr>
      </p:pic>
      <p:cxnSp>
        <p:nvCxnSpPr>
          <p:cNvPr id="4" name="Connector: Curved 3">
            <a:extLst>
              <a:ext uri="{FF2B5EF4-FFF2-40B4-BE49-F238E27FC236}">
                <a16:creationId xmlns:a16="http://schemas.microsoft.com/office/drawing/2014/main" id="{4662620A-3416-00CF-CAF1-69E58A5D7E77}"/>
              </a:ext>
            </a:extLst>
          </p:cNvPr>
          <p:cNvCxnSpPr>
            <a:cxnSpLocks/>
          </p:cNvCxnSpPr>
          <p:nvPr/>
        </p:nvCxnSpPr>
        <p:spPr>
          <a:xfrm rot="10800000">
            <a:off x="6625389" y="3304675"/>
            <a:ext cx="1395666" cy="561473"/>
          </a:xfrm>
          <a:prstGeom prst="curvedConnector3">
            <a:avLst/>
          </a:prstGeom>
          <a:effectLst>
            <a:glow rad="2286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6" name="Connector: Curved 5">
            <a:extLst>
              <a:ext uri="{FF2B5EF4-FFF2-40B4-BE49-F238E27FC236}">
                <a16:creationId xmlns:a16="http://schemas.microsoft.com/office/drawing/2014/main" id="{323118B3-AC95-948B-FE18-FC6161B928F6}"/>
              </a:ext>
            </a:extLst>
          </p:cNvPr>
          <p:cNvCxnSpPr>
            <a:cxnSpLocks/>
          </p:cNvCxnSpPr>
          <p:nvPr/>
        </p:nvCxnSpPr>
        <p:spPr>
          <a:xfrm rot="10800000" flipV="1">
            <a:off x="6625391" y="4028784"/>
            <a:ext cx="1161049" cy="149931"/>
          </a:xfrm>
          <a:prstGeom prst="curvedConnector3">
            <a:avLst/>
          </a:prstGeom>
          <a:effectLst>
            <a:glow rad="2286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7" name="Connector: Curved 6">
            <a:extLst>
              <a:ext uri="{FF2B5EF4-FFF2-40B4-BE49-F238E27FC236}">
                <a16:creationId xmlns:a16="http://schemas.microsoft.com/office/drawing/2014/main" id="{55453E38-A4C9-D84B-3550-D2E088239CB4}"/>
              </a:ext>
            </a:extLst>
          </p:cNvPr>
          <p:cNvCxnSpPr>
            <a:cxnSpLocks/>
          </p:cNvCxnSpPr>
          <p:nvPr/>
        </p:nvCxnSpPr>
        <p:spPr>
          <a:xfrm rot="10800000" flipV="1">
            <a:off x="6898105" y="4563981"/>
            <a:ext cx="1122950" cy="425114"/>
          </a:xfrm>
          <a:prstGeom prst="curvedConnector3">
            <a:avLst/>
          </a:prstGeom>
          <a:effectLst>
            <a:glow rad="2286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0" name="Connector: Curved 9">
            <a:extLst>
              <a:ext uri="{FF2B5EF4-FFF2-40B4-BE49-F238E27FC236}">
                <a16:creationId xmlns:a16="http://schemas.microsoft.com/office/drawing/2014/main" id="{E68AAFC4-0CC8-C34B-F795-DCBDBF5FF7D1}"/>
              </a:ext>
            </a:extLst>
          </p:cNvPr>
          <p:cNvCxnSpPr>
            <a:cxnSpLocks/>
          </p:cNvCxnSpPr>
          <p:nvPr/>
        </p:nvCxnSpPr>
        <p:spPr>
          <a:xfrm rot="16200000" flipV="1">
            <a:off x="7139765" y="2762227"/>
            <a:ext cx="1140950" cy="621631"/>
          </a:xfrm>
          <a:prstGeom prst="curvedConnector3">
            <a:avLst/>
          </a:prstGeom>
          <a:effectLst>
            <a:glow rad="2286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sp>
        <p:nvSpPr>
          <p:cNvPr id="14" name="Title 3">
            <a:extLst>
              <a:ext uri="{FF2B5EF4-FFF2-40B4-BE49-F238E27FC236}">
                <a16:creationId xmlns:a16="http://schemas.microsoft.com/office/drawing/2014/main" id="{97BB7FB3-D80D-5F11-2B02-17AFA5B25302}"/>
              </a:ext>
            </a:extLst>
          </p:cNvPr>
          <p:cNvSpPr>
            <a:spLocks noGrp="1"/>
          </p:cNvSpPr>
          <p:nvPr>
            <p:ph type="title"/>
          </p:nvPr>
        </p:nvSpPr>
        <p:spPr>
          <a:xfrm>
            <a:off x="1158240" y="-5461"/>
            <a:ext cx="10578834" cy="1035050"/>
          </a:xfrm>
        </p:spPr>
        <p:txBody>
          <a:bodyPr/>
          <a:lstStyle/>
          <a:p>
            <a:r>
              <a:rPr lang="en-GB" dirty="0"/>
              <a:t>Thermostat Expectation 2</a:t>
            </a:r>
          </a:p>
        </p:txBody>
      </p:sp>
    </p:spTree>
    <p:extLst>
      <p:ext uri="{BB962C8B-B14F-4D97-AF65-F5344CB8AC3E}">
        <p14:creationId xmlns:p14="http://schemas.microsoft.com/office/powerpoint/2010/main" val="1210756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Exercise – Gestalt principles 3</a:t>
            </a:r>
          </a:p>
        </p:txBody>
      </p:sp>
      <p:sp>
        <p:nvSpPr>
          <p:cNvPr id="3" name="AutoShape 2" descr="WWF logo - do it for your planet"/>
          <p:cNvSpPr>
            <a:spLocks noChangeAspect="1" noChangeArrowheads="1"/>
          </p:cNvSpPr>
          <p:nvPr/>
        </p:nvSpPr>
        <p:spPr bwMode="auto">
          <a:xfrm>
            <a:off x="7222003" y="106064"/>
            <a:ext cx="1606964" cy="16069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Rectangle 9"/>
          <p:cNvSpPr/>
          <p:nvPr/>
        </p:nvSpPr>
        <p:spPr>
          <a:xfrm>
            <a:off x="4048583" y="4766978"/>
            <a:ext cx="2287806" cy="369332"/>
          </a:xfrm>
          <a:prstGeom prst="rect">
            <a:avLst/>
          </a:prstGeom>
        </p:spPr>
        <p:txBody>
          <a:bodyPr wrap="none">
            <a:spAutoFit/>
          </a:bodyPr>
          <a:lstStyle/>
          <a:p>
            <a:r>
              <a:rPr lang="en-GB" dirty="0">
                <a:hlinkClick r:id="rId3"/>
              </a:rPr>
              <a:t>Image source: WWF</a:t>
            </a:r>
            <a:endParaRPr lang="en-GB" dirty="0"/>
          </a:p>
        </p:txBody>
      </p:sp>
      <p:pic>
        <p:nvPicPr>
          <p:cNvPr id="2050" name="Picture 2" descr="WW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7429" y="1326243"/>
            <a:ext cx="3077028" cy="345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159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Exercise – Gestalt principles 4</a:t>
            </a:r>
          </a:p>
        </p:txBody>
      </p:sp>
      <p:sp>
        <p:nvSpPr>
          <p:cNvPr id="3" name="AutoShape 2" descr="WWF logo - do it for your planet"/>
          <p:cNvSpPr>
            <a:spLocks noChangeAspect="1" noChangeArrowheads="1"/>
          </p:cNvSpPr>
          <p:nvPr/>
        </p:nvSpPr>
        <p:spPr bwMode="auto">
          <a:xfrm>
            <a:off x="7222003" y="106064"/>
            <a:ext cx="1606964" cy="16069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The Olympic R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60" y="1257229"/>
            <a:ext cx="8418080" cy="39685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48000" y="5036235"/>
            <a:ext cx="6096000" cy="646331"/>
          </a:xfrm>
          <a:prstGeom prst="rect">
            <a:avLst/>
          </a:prstGeom>
        </p:spPr>
        <p:txBody>
          <a:bodyPr>
            <a:spAutoFit/>
          </a:bodyPr>
          <a:lstStyle/>
          <a:p>
            <a:r>
              <a:rPr lang="en-GB" dirty="0">
                <a:hlinkClick r:id="rId4"/>
              </a:rPr>
              <a:t>Image source: Olympic Rings - Symbol of the Olympic Movement (olympics.com)</a:t>
            </a:r>
            <a:endParaRPr lang="en-GB" dirty="0"/>
          </a:p>
        </p:txBody>
      </p:sp>
    </p:spTree>
    <p:extLst>
      <p:ext uri="{BB962C8B-B14F-4D97-AF65-F5344CB8AC3E}">
        <p14:creationId xmlns:p14="http://schemas.microsoft.com/office/powerpoint/2010/main" val="2344009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Exercise – Gestalt principles 5</a:t>
            </a:r>
          </a:p>
        </p:txBody>
      </p:sp>
      <p:sp>
        <p:nvSpPr>
          <p:cNvPr id="3" name="AutoShape 2" descr="WWF logo - do it for your planet"/>
          <p:cNvSpPr>
            <a:spLocks noChangeAspect="1" noChangeArrowheads="1"/>
          </p:cNvSpPr>
          <p:nvPr/>
        </p:nvSpPr>
        <p:spPr bwMode="auto">
          <a:xfrm>
            <a:off x="7222003" y="106064"/>
            <a:ext cx="1606964" cy="16069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title="unilever logo which uses gestalt principles"/>
          <p:cNvPicPr>
            <a:picLocks noChangeAspect="1"/>
          </p:cNvPicPr>
          <p:nvPr/>
        </p:nvPicPr>
        <p:blipFill>
          <a:blip r:embed="rId3"/>
          <a:stretch>
            <a:fillRect/>
          </a:stretch>
        </p:blipFill>
        <p:spPr>
          <a:xfrm>
            <a:off x="4524375" y="1766887"/>
            <a:ext cx="3143250" cy="3324225"/>
          </a:xfrm>
          <a:prstGeom prst="rect">
            <a:avLst/>
          </a:prstGeom>
        </p:spPr>
      </p:pic>
      <p:sp>
        <p:nvSpPr>
          <p:cNvPr id="6" name="Rectangle 5"/>
          <p:cNvSpPr/>
          <p:nvPr/>
        </p:nvSpPr>
        <p:spPr>
          <a:xfrm>
            <a:off x="4817445" y="5459078"/>
            <a:ext cx="2557110" cy="369332"/>
          </a:xfrm>
          <a:prstGeom prst="rect">
            <a:avLst/>
          </a:prstGeom>
        </p:spPr>
        <p:txBody>
          <a:bodyPr wrap="none">
            <a:spAutoFit/>
          </a:bodyPr>
          <a:lstStyle/>
          <a:p>
            <a:r>
              <a:rPr lang="en-GB" dirty="0">
                <a:hlinkClick r:id="rId4"/>
              </a:rPr>
              <a:t>Image source: Unilever</a:t>
            </a:r>
            <a:endParaRPr lang="en-GB" dirty="0"/>
          </a:p>
        </p:txBody>
      </p:sp>
    </p:spTree>
    <p:extLst>
      <p:ext uri="{BB962C8B-B14F-4D97-AF65-F5344CB8AC3E}">
        <p14:creationId xmlns:p14="http://schemas.microsoft.com/office/powerpoint/2010/main" val="1177306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Implications for design – Mental models</a:t>
            </a:r>
            <a:endParaRPr lang="en-GB" sz="1600" dirty="0">
              <a:solidFill>
                <a:srgbClr val="FF0000"/>
              </a:solidFill>
            </a:endParaRPr>
          </a:p>
        </p:txBody>
      </p:sp>
      <p:sp>
        <p:nvSpPr>
          <p:cNvPr id="3" name="Rectangle 2"/>
          <p:cNvSpPr/>
          <p:nvPr/>
        </p:nvSpPr>
        <p:spPr>
          <a:xfrm>
            <a:off x="283029" y="1707810"/>
            <a:ext cx="11691257" cy="4216539"/>
          </a:xfrm>
          <a:prstGeom prst="rect">
            <a:avLst/>
          </a:prstGeom>
        </p:spPr>
        <p:txBody>
          <a:bodyPr wrap="square">
            <a:spAutoFit/>
          </a:bodyPr>
          <a:lstStyle/>
          <a:p>
            <a:pPr marL="285750" indent="-285750" fontAlgn="base">
              <a:buFont typeface="Arial" panose="020B0604020202020204" pitchFamily="34" charset="0"/>
              <a:buChar char="•"/>
            </a:pPr>
            <a:r>
              <a:rPr lang="en-GB" sz="3200" dirty="0">
                <a:solidFill>
                  <a:schemeClr val="tx2"/>
                </a:solidFill>
              </a:rPr>
              <a:t>How we design mental models </a:t>
            </a:r>
            <a:r>
              <a:rPr lang="en-US" sz="3200" dirty="0">
                <a:solidFill>
                  <a:schemeClr val="tx2"/>
                </a:solidFill>
              </a:rPr>
              <a:t>​</a:t>
            </a:r>
          </a:p>
          <a:p>
            <a:pPr marL="285750" indent="-285750" fontAlgn="base">
              <a:buFont typeface="Arial" panose="020B0604020202020204" pitchFamily="34" charset="0"/>
              <a:buChar char="•"/>
            </a:pPr>
            <a:r>
              <a:rPr lang="en-GB" sz="3200" dirty="0">
                <a:solidFill>
                  <a:schemeClr val="tx2"/>
                </a:solidFill>
              </a:rPr>
              <a:t>What level of understanding of a system a user has (or wants to have) </a:t>
            </a:r>
            <a:r>
              <a:rPr lang="en-US" sz="3200" dirty="0">
                <a:solidFill>
                  <a:schemeClr val="tx2"/>
                </a:solidFill>
              </a:rPr>
              <a:t>​</a:t>
            </a:r>
          </a:p>
          <a:p>
            <a:pPr marL="285750" indent="-285750" fontAlgn="base">
              <a:buFont typeface="Arial" panose="020B0604020202020204" pitchFamily="34" charset="0"/>
              <a:buChar char="•"/>
            </a:pPr>
            <a:r>
              <a:rPr lang="en-GB" sz="3200" dirty="0">
                <a:solidFill>
                  <a:schemeClr val="tx2"/>
                </a:solidFill>
              </a:rPr>
              <a:t>Capturing mental models​</a:t>
            </a:r>
          </a:p>
          <a:p>
            <a:pPr marL="285750" indent="-285750" fontAlgn="base">
              <a:buFont typeface="Arial" panose="020B0604020202020204" pitchFamily="34" charset="0"/>
              <a:buChar char="•"/>
            </a:pPr>
            <a:r>
              <a:rPr lang="en-GB" sz="3200" dirty="0">
                <a:solidFill>
                  <a:schemeClr val="tx2"/>
                </a:solidFill>
              </a:rPr>
              <a:t>Remember basic cognitive principles when establishing good practice in design</a:t>
            </a:r>
          </a:p>
          <a:p>
            <a:pPr marL="285750" indent="-285750" fontAlgn="base">
              <a:buFont typeface="Arial" panose="020B0604020202020204" pitchFamily="34" charset="0"/>
              <a:buChar char="•"/>
            </a:pPr>
            <a:endParaRPr lang="en-GB" sz="4800" dirty="0">
              <a:solidFill>
                <a:schemeClr val="tx2"/>
              </a:solidFill>
            </a:endParaRPr>
          </a:p>
          <a:p>
            <a:pPr marL="457200" indent="-457200" fontAlgn="base">
              <a:buFont typeface="Arial" panose="020B0604020202020204" pitchFamily="34" charset="0"/>
              <a:buChar char="•"/>
            </a:pPr>
            <a:endParaRPr lang="en-US" sz="2800" b="0" i="0" dirty="0">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3265114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6295" y="2367642"/>
            <a:ext cx="11218506" cy="2498271"/>
          </a:xfrm>
        </p:spPr>
        <p:txBody>
          <a:bodyPr/>
          <a:lstStyle/>
          <a:p>
            <a:r>
              <a:rPr lang="en-GB" dirty="0"/>
              <a:t>Any questions?</a:t>
            </a:r>
            <a:br>
              <a:rPr lang="en-GB" dirty="0"/>
            </a:br>
            <a:r>
              <a:rPr lang="en-GB" sz="4800" b="0" dirty="0">
                <a:hlinkClick r:id="rId2"/>
              </a:rPr>
              <a:t>Kyle.Harrington@nottingham.ac.uk</a:t>
            </a:r>
            <a:r>
              <a:rPr lang="en-GB" dirty="0"/>
              <a:t> </a:t>
            </a:r>
          </a:p>
        </p:txBody>
      </p:sp>
    </p:spTree>
    <p:extLst>
      <p:ext uri="{BB962C8B-B14F-4D97-AF65-F5344CB8AC3E}">
        <p14:creationId xmlns:p14="http://schemas.microsoft.com/office/powerpoint/2010/main" val="297006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ABF6D-E403-52F4-0671-983F0B83E35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08E5CA-EA2C-5011-6B22-EB829645B4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ube 2">
            <a:extLst>
              <a:ext uri="{FF2B5EF4-FFF2-40B4-BE49-F238E27FC236}">
                <a16:creationId xmlns:a16="http://schemas.microsoft.com/office/drawing/2014/main" id="{59865CDA-30F3-AF8F-5FD4-37B9FFB0EF35}"/>
              </a:ext>
            </a:extLst>
          </p:cNvPr>
          <p:cNvSpPr/>
          <p:nvPr/>
        </p:nvSpPr>
        <p:spPr>
          <a:xfrm>
            <a:off x="1267326" y="2630905"/>
            <a:ext cx="3304674" cy="3031958"/>
          </a:xfrm>
          <a:prstGeom prst="cub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Temperature:		24*C</a:t>
            </a:r>
            <a:br>
              <a:rPr lang="en-GB" dirty="0"/>
            </a:br>
            <a:br>
              <a:rPr lang="en-GB" dirty="0"/>
            </a:br>
            <a:r>
              <a:rPr lang="en-GB" dirty="0"/>
              <a:t>Target:		    	27*C</a:t>
            </a:r>
          </a:p>
        </p:txBody>
      </p:sp>
      <p:pic>
        <p:nvPicPr>
          <p:cNvPr id="5" name="Picture 4">
            <a:extLst>
              <a:ext uri="{FF2B5EF4-FFF2-40B4-BE49-F238E27FC236}">
                <a16:creationId xmlns:a16="http://schemas.microsoft.com/office/drawing/2014/main" id="{8183B698-A99B-FBCC-C7B0-AA6ED40D4BB0}"/>
              </a:ext>
            </a:extLst>
          </p:cNvPr>
          <p:cNvPicPr>
            <a:picLocks noChangeAspect="1"/>
          </p:cNvPicPr>
          <p:nvPr/>
        </p:nvPicPr>
        <p:blipFill>
          <a:blip r:embed="rId3"/>
          <a:stretch>
            <a:fillRect/>
          </a:stretch>
        </p:blipFill>
        <p:spPr>
          <a:xfrm>
            <a:off x="6446213" y="1410201"/>
            <a:ext cx="4765508" cy="4765508"/>
          </a:xfrm>
          <a:prstGeom prst="rect">
            <a:avLst/>
          </a:prstGeom>
        </p:spPr>
      </p:pic>
      <p:cxnSp>
        <p:nvCxnSpPr>
          <p:cNvPr id="4" name="Connector: Curved 3">
            <a:extLst>
              <a:ext uri="{FF2B5EF4-FFF2-40B4-BE49-F238E27FC236}">
                <a16:creationId xmlns:a16="http://schemas.microsoft.com/office/drawing/2014/main" id="{2B41BA82-4DEC-A3C2-836A-0E55651BFC9A}"/>
              </a:ext>
            </a:extLst>
          </p:cNvPr>
          <p:cNvCxnSpPr>
            <a:cxnSpLocks/>
          </p:cNvCxnSpPr>
          <p:nvPr/>
        </p:nvCxnSpPr>
        <p:spPr>
          <a:xfrm rot="10800000">
            <a:off x="6625389" y="3304675"/>
            <a:ext cx="1395666" cy="561473"/>
          </a:xfrm>
          <a:prstGeom prst="curvedConnector3">
            <a:avLst/>
          </a:prstGeom>
          <a:effectLst>
            <a:glow rad="2286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6" name="Connector: Curved 5">
            <a:extLst>
              <a:ext uri="{FF2B5EF4-FFF2-40B4-BE49-F238E27FC236}">
                <a16:creationId xmlns:a16="http://schemas.microsoft.com/office/drawing/2014/main" id="{A6923916-2B22-3C22-3EAC-DAB05D6C9EC4}"/>
              </a:ext>
            </a:extLst>
          </p:cNvPr>
          <p:cNvCxnSpPr>
            <a:cxnSpLocks/>
          </p:cNvCxnSpPr>
          <p:nvPr/>
        </p:nvCxnSpPr>
        <p:spPr>
          <a:xfrm rot="10800000" flipV="1">
            <a:off x="6625391" y="4028784"/>
            <a:ext cx="1161049" cy="149931"/>
          </a:xfrm>
          <a:prstGeom prst="curvedConnector3">
            <a:avLst/>
          </a:prstGeom>
          <a:effectLst>
            <a:glow rad="2286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7" name="Connector: Curved 6">
            <a:extLst>
              <a:ext uri="{FF2B5EF4-FFF2-40B4-BE49-F238E27FC236}">
                <a16:creationId xmlns:a16="http://schemas.microsoft.com/office/drawing/2014/main" id="{2B1F8183-7612-1E55-39A6-C7938796BA38}"/>
              </a:ext>
            </a:extLst>
          </p:cNvPr>
          <p:cNvCxnSpPr>
            <a:cxnSpLocks/>
          </p:cNvCxnSpPr>
          <p:nvPr/>
        </p:nvCxnSpPr>
        <p:spPr>
          <a:xfrm rot="10800000" flipV="1">
            <a:off x="6898105" y="4563981"/>
            <a:ext cx="1122950" cy="425114"/>
          </a:xfrm>
          <a:prstGeom prst="curvedConnector3">
            <a:avLst/>
          </a:prstGeom>
          <a:effectLst>
            <a:glow rad="2286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0" name="Connector: Curved 9">
            <a:extLst>
              <a:ext uri="{FF2B5EF4-FFF2-40B4-BE49-F238E27FC236}">
                <a16:creationId xmlns:a16="http://schemas.microsoft.com/office/drawing/2014/main" id="{0E22ADCB-E406-952B-C03C-553B38621BDE}"/>
              </a:ext>
            </a:extLst>
          </p:cNvPr>
          <p:cNvCxnSpPr>
            <a:cxnSpLocks/>
          </p:cNvCxnSpPr>
          <p:nvPr/>
        </p:nvCxnSpPr>
        <p:spPr>
          <a:xfrm rot="16200000" flipV="1">
            <a:off x="7139765" y="2762227"/>
            <a:ext cx="1140950" cy="621631"/>
          </a:xfrm>
          <a:prstGeom prst="curvedConnector3">
            <a:avLst/>
          </a:prstGeom>
          <a:effectLst>
            <a:glow rad="2286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sp>
        <p:nvSpPr>
          <p:cNvPr id="14" name="Title 3">
            <a:extLst>
              <a:ext uri="{FF2B5EF4-FFF2-40B4-BE49-F238E27FC236}">
                <a16:creationId xmlns:a16="http://schemas.microsoft.com/office/drawing/2014/main" id="{682647E9-D042-BB97-1B34-20996F75CADA}"/>
              </a:ext>
            </a:extLst>
          </p:cNvPr>
          <p:cNvSpPr>
            <a:spLocks noGrp="1"/>
          </p:cNvSpPr>
          <p:nvPr>
            <p:ph type="title"/>
          </p:nvPr>
        </p:nvSpPr>
        <p:spPr>
          <a:xfrm>
            <a:off x="1158240" y="-5461"/>
            <a:ext cx="10578834" cy="1035050"/>
          </a:xfrm>
        </p:spPr>
        <p:txBody>
          <a:bodyPr/>
          <a:lstStyle/>
          <a:p>
            <a:r>
              <a:rPr lang="en-GB" dirty="0"/>
              <a:t>Thermostat Reality 1</a:t>
            </a:r>
          </a:p>
        </p:txBody>
      </p:sp>
    </p:spTree>
    <p:extLst>
      <p:ext uri="{BB962C8B-B14F-4D97-AF65-F5344CB8AC3E}">
        <p14:creationId xmlns:p14="http://schemas.microsoft.com/office/powerpoint/2010/main" val="4049058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CFE7A-C353-D6F8-E260-816B695649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E1A950-8480-4872-007F-93786D48AE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ube 2">
            <a:extLst>
              <a:ext uri="{FF2B5EF4-FFF2-40B4-BE49-F238E27FC236}">
                <a16:creationId xmlns:a16="http://schemas.microsoft.com/office/drawing/2014/main" id="{BCB97E2E-11BF-FB5E-F920-E0283F59D13F}"/>
              </a:ext>
            </a:extLst>
          </p:cNvPr>
          <p:cNvSpPr/>
          <p:nvPr/>
        </p:nvSpPr>
        <p:spPr>
          <a:xfrm>
            <a:off x="1267326" y="2630905"/>
            <a:ext cx="3304674" cy="3031958"/>
          </a:xfrm>
          <a:prstGeom prst="cub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Temperature:		27*C</a:t>
            </a:r>
            <a:br>
              <a:rPr lang="en-GB" dirty="0"/>
            </a:br>
            <a:br>
              <a:rPr lang="en-GB" dirty="0"/>
            </a:br>
            <a:r>
              <a:rPr lang="en-GB" dirty="0"/>
              <a:t>Target:		    	27*C</a:t>
            </a:r>
          </a:p>
        </p:txBody>
      </p:sp>
      <p:pic>
        <p:nvPicPr>
          <p:cNvPr id="5" name="Picture 4">
            <a:extLst>
              <a:ext uri="{FF2B5EF4-FFF2-40B4-BE49-F238E27FC236}">
                <a16:creationId xmlns:a16="http://schemas.microsoft.com/office/drawing/2014/main" id="{8BBB81B3-8717-BF4D-98A9-856A0590958E}"/>
              </a:ext>
            </a:extLst>
          </p:cNvPr>
          <p:cNvPicPr>
            <a:picLocks noChangeAspect="1"/>
          </p:cNvPicPr>
          <p:nvPr/>
        </p:nvPicPr>
        <p:blipFill>
          <a:blip r:embed="rId3"/>
          <a:stretch>
            <a:fillRect/>
          </a:stretch>
        </p:blipFill>
        <p:spPr>
          <a:xfrm>
            <a:off x="6446213" y="1410201"/>
            <a:ext cx="4765508" cy="4765508"/>
          </a:xfrm>
          <a:prstGeom prst="rect">
            <a:avLst/>
          </a:prstGeom>
        </p:spPr>
      </p:pic>
      <p:sp>
        <p:nvSpPr>
          <p:cNvPr id="14" name="Title 3">
            <a:extLst>
              <a:ext uri="{FF2B5EF4-FFF2-40B4-BE49-F238E27FC236}">
                <a16:creationId xmlns:a16="http://schemas.microsoft.com/office/drawing/2014/main" id="{4A34CE3A-8441-81EC-9056-71B822BC66D2}"/>
              </a:ext>
            </a:extLst>
          </p:cNvPr>
          <p:cNvSpPr>
            <a:spLocks noGrp="1"/>
          </p:cNvSpPr>
          <p:nvPr>
            <p:ph type="title"/>
          </p:nvPr>
        </p:nvSpPr>
        <p:spPr>
          <a:xfrm>
            <a:off x="1158240" y="-5461"/>
            <a:ext cx="10578834" cy="1035050"/>
          </a:xfrm>
        </p:spPr>
        <p:txBody>
          <a:bodyPr/>
          <a:lstStyle/>
          <a:p>
            <a:r>
              <a:rPr lang="en-GB" dirty="0"/>
              <a:t>Thermostat </a:t>
            </a:r>
            <a:r>
              <a:rPr lang="en-GB" u="sng" dirty="0"/>
              <a:t>Reality</a:t>
            </a:r>
            <a:r>
              <a:rPr lang="en-GB" dirty="0"/>
              <a:t> </a:t>
            </a:r>
          </a:p>
        </p:txBody>
      </p:sp>
    </p:spTree>
    <p:extLst>
      <p:ext uri="{BB962C8B-B14F-4D97-AF65-F5344CB8AC3E}">
        <p14:creationId xmlns:p14="http://schemas.microsoft.com/office/powerpoint/2010/main" val="3170560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6C512-6097-CA0F-F2B7-A5F53A12137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D36690-0551-9EE0-4760-31D2BF4063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14" name="Title 3">
            <a:extLst>
              <a:ext uri="{FF2B5EF4-FFF2-40B4-BE49-F238E27FC236}">
                <a16:creationId xmlns:a16="http://schemas.microsoft.com/office/drawing/2014/main" id="{08077589-EE66-745F-AA11-83C88B55C28F}"/>
              </a:ext>
            </a:extLst>
          </p:cNvPr>
          <p:cNvSpPr>
            <a:spLocks noGrp="1"/>
          </p:cNvSpPr>
          <p:nvPr>
            <p:ph type="title"/>
          </p:nvPr>
        </p:nvSpPr>
        <p:spPr>
          <a:xfrm>
            <a:off x="1158240" y="-5461"/>
            <a:ext cx="10578834" cy="1035050"/>
          </a:xfrm>
        </p:spPr>
        <p:txBody>
          <a:bodyPr/>
          <a:lstStyle/>
          <a:p>
            <a:r>
              <a:rPr lang="en-GB" dirty="0"/>
              <a:t>Thermostat </a:t>
            </a:r>
            <a:r>
              <a:rPr lang="en-GB" u="sng" dirty="0"/>
              <a:t>Reality</a:t>
            </a:r>
            <a:r>
              <a:rPr lang="en-GB" dirty="0"/>
              <a:t> </a:t>
            </a:r>
          </a:p>
        </p:txBody>
      </p:sp>
      <p:pic>
        <p:nvPicPr>
          <p:cNvPr id="12" name="Picture 11" descr="A person with sweat on his face&#10;&#10;AI-generated content may be incorrect.">
            <a:extLst>
              <a:ext uri="{FF2B5EF4-FFF2-40B4-BE49-F238E27FC236}">
                <a16:creationId xmlns:a16="http://schemas.microsoft.com/office/drawing/2014/main" id="{82859CC1-77E1-4ABC-0088-25D085F03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05" y="1491190"/>
            <a:ext cx="6605337" cy="4403558"/>
          </a:xfrm>
          <a:prstGeom prst="rect">
            <a:avLst/>
          </a:prstGeom>
        </p:spPr>
      </p:pic>
      <p:sp>
        <p:nvSpPr>
          <p:cNvPr id="13" name="Cube 12">
            <a:extLst>
              <a:ext uri="{FF2B5EF4-FFF2-40B4-BE49-F238E27FC236}">
                <a16:creationId xmlns:a16="http://schemas.microsoft.com/office/drawing/2014/main" id="{E156F2F3-A513-3829-B267-FE0ABCC904DC}"/>
              </a:ext>
            </a:extLst>
          </p:cNvPr>
          <p:cNvSpPr/>
          <p:nvPr/>
        </p:nvSpPr>
        <p:spPr>
          <a:xfrm>
            <a:off x="7684168" y="2176990"/>
            <a:ext cx="3304674" cy="3031958"/>
          </a:xfrm>
          <a:prstGeom prst="cub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Temperature:		27*C</a:t>
            </a:r>
            <a:br>
              <a:rPr lang="en-GB" dirty="0"/>
            </a:br>
            <a:br>
              <a:rPr lang="en-GB" dirty="0"/>
            </a:br>
            <a:r>
              <a:rPr lang="en-GB" dirty="0"/>
              <a:t>Target:		    	27*C</a:t>
            </a:r>
          </a:p>
        </p:txBody>
      </p:sp>
    </p:spTree>
    <p:extLst>
      <p:ext uri="{BB962C8B-B14F-4D97-AF65-F5344CB8AC3E}">
        <p14:creationId xmlns:p14="http://schemas.microsoft.com/office/powerpoint/2010/main" val="1401078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16010" y="1461477"/>
            <a:ext cx="5359400" cy="2387600"/>
          </a:xfrm>
        </p:spPr>
        <p:txBody>
          <a:bodyPr>
            <a:noAutofit/>
          </a:bodyPr>
          <a:lstStyle/>
          <a:p>
            <a:r>
              <a:rPr lang="en-GB" sz="3600" dirty="0"/>
              <a:t>MMME4054</a:t>
            </a:r>
            <a:br>
              <a:rPr lang="en-GB" sz="3600" dirty="0"/>
            </a:br>
            <a:r>
              <a:rPr lang="en-GB" sz="3600" dirty="0"/>
              <a:t>Week 5 – Mental Models</a:t>
            </a:r>
          </a:p>
        </p:txBody>
      </p:sp>
      <p:sp>
        <p:nvSpPr>
          <p:cNvPr id="3" name="Text Placeholder 2"/>
          <p:cNvSpPr>
            <a:spLocks noGrp="1"/>
          </p:cNvSpPr>
          <p:nvPr>
            <p:ph type="body" sz="quarter" idx="10"/>
          </p:nvPr>
        </p:nvSpPr>
        <p:spPr>
          <a:xfrm>
            <a:off x="3416397" y="4902075"/>
            <a:ext cx="5359206" cy="1154065"/>
          </a:xfrm>
        </p:spPr>
        <p:txBody>
          <a:bodyPr>
            <a:noAutofit/>
          </a:bodyPr>
          <a:lstStyle/>
          <a:p>
            <a:r>
              <a:rPr lang="en-GB" sz="2400" dirty="0"/>
              <a:t>Dr Kyle Harrington</a:t>
            </a:r>
          </a:p>
          <a:p>
            <a:endParaRPr lang="en-GB" sz="1600" b="0" dirty="0"/>
          </a:p>
        </p:txBody>
      </p:sp>
    </p:spTree>
    <p:extLst>
      <p:ext uri="{BB962C8B-B14F-4D97-AF65-F5344CB8AC3E}">
        <p14:creationId xmlns:p14="http://schemas.microsoft.com/office/powerpoint/2010/main" val="285465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9</a:t>
            </a:fld>
            <a:endParaRPr lang="en-GB"/>
          </a:p>
        </p:txBody>
      </p:sp>
      <p:sp>
        <p:nvSpPr>
          <p:cNvPr id="3" name="Content Placeholder 2"/>
          <p:cNvSpPr>
            <a:spLocks noGrp="1"/>
          </p:cNvSpPr>
          <p:nvPr>
            <p:ph sz="quarter" idx="13"/>
          </p:nvPr>
        </p:nvSpPr>
        <p:spPr>
          <a:xfrm>
            <a:off x="109424" y="2917998"/>
            <a:ext cx="11257699" cy="1147008"/>
          </a:xfrm>
        </p:spPr>
        <p:txBody>
          <a:bodyPr/>
          <a:lstStyle/>
          <a:p>
            <a:pPr marL="0" indent="0">
              <a:buNone/>
            </a:pPr>
            <a:r>
              <a:rPr lang="en-GB" sz="4400" b="1" dirty="0"/>
              <a:t>What did you learn last week? </a:t>
            </a:r>
          </a:p>
          <a:p>
            <a:pPr marL="0" indent="0">
              <a:buNone/>
            </a:pPr>
            <a:endParaRPr lang="en-GB" sz="4400" dirty="0"/>
          </a:p>
          <a:p>
            <a:pPr marL="0" indent="0">
              <a:buNone/>
            </a:pPr>
            <a:endParaRPr lang="en-GB" sz="4400" dirty="0"/>
          </a:p>
        </p:txBody>
      </p:sp>
      <p:sp>
        <p:nvSpPr>
          <p:cNvPr id="4" name="Title 3"/>
          <p:cNvSpPr>
            <a:spLocks noGrp="1"/>
          </p:cNvSpPr>
          <p:nvPr>
            <p:ph type="title"/>
          </p:nvPr>
        </p:nvSpPr>
        <p:spPr/>
        <p:txBody>
          <a:bodyPr/>
          <a:lstStyle/>
          <a:p>
            <a:r>
              <a:rPr lang="en-GB" dirty="0"/>
              <a:t>Recap </a:t>
            </a:r>
          </a:p>
        </p:txBody>
      </p:sp>
    </p:spTree>
    <p:extLst>
      <p:ext uri="{BB962C8B-B14F-4D97-AF65-F5344CB8AC3E}">
        <p14:creationId xmlns:p14="http://schemas.microsoft.com/office/powerpoint/2010/main" val="15840831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8"/>
  <p:tag name="TPFULLVERSION" val="1.3.4.13"/>
  <p:tag name="TPOS" val="2"/>
  <p:tag name="TPLASTSAVEVERSION" val="6.2 PC"/>
  <p:tag name="TPLASTSAVEPRODUCT" val="EchoPoll for PowerPoint"/>
</p:tagLst>
</file>

<file path=ppt/theme/theme1.xml><?xml version="1.0" encoding="utf-8"?>
<a:theme xmlns:a="http://schemas.openxmlformats.org/drawingml/2006/main" name="Office Theme">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0563C1"/>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0000">
              <a:srgbClr val="00487E">
                <a:lumMod val="85000"/>
                <a:lumOff val="15000"/>
              </a:srgbClr>
            </a:gs>
            <a:gs pos="17000">
              <a:schemeClr val="accent1"/>
            </a:gs>
            <a:gs pos="100000">
              <a:schemeClr val="accent1">
                <a:lumMod val="75000"/>
              </a:schemeClr>
            </a:gs>
          </a:gsLst>
          <a:lin ang="0" scaled="1"/>
          <a:tileRect/>
        </a:gradFill>
        <a:ln>
          <a:noFill/>
        </a:ln>
      </a:spPr>
      <a:bodyPr rtlCol="0" anchor="ctr"/>
      <a:lstStyle>
        <a:defPPr algn="ctr">
          <a:defRPr sz="2400" b="1" dirty="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err="1"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62_Internal">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FFFFFF"/>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University of Nottingham">
      <a:dk1>
        <a:srgbClr val="000000"/>
      </a:dk1>
      <a:lt1>
        <a:srgbClr val="FFFFFF"/>
      </a:lt1>
      <a:dk2>
        <a:srgbClr val="4A4A49"/>
      </a:dk2>
      <a:lt2>
        <a:srgbClr val="92928E"/>
      </a:lt2>
      <a:accent1>
        <a:srgbClr val="009BBD"/>
      </a:accent1>
      <a:accent2>
        <a:srgbClr val="007DA8"/>
      </a:accent2>
      <a:accent3>
        <a:srgbClr val="005697"/>
      </a:accent3>
      <a:accent4>
        <a:srgbClr val="1B2A6B"/>
      </a:accent4>
      <a:accent5>
        <a:srgbClr val="191A4F"/>
      </a:accent5>
      <a:accent6>
        <a:srgbClr val="E52F6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EA13023E75B94FB4E236E5EF4ED356" ma:contentTypeVersion="36" ma:contentTypeDescription="Create a new document." ma:contentTypeScope="" ma:versionID="4c1a75a3d4561a866bce37dfd27bbd78">
  <xsd:schema xmlns:xsd="http://www.w3.org/2001/XMLSchema" xmlns:xs="http://www.w3.org/2001/XMLSchema" xmlns:p="http://schemas.microsoft.com/office/2006/metadata/properties" xmlns:ns3="26dade36-14ca-4890-8dfe-98e90156b7de" xmlns:ns4="1cfe8061-82c7-4184-9117-9f627f073f1f" targetNamespace="http://schemas.microsoft.com/office/2006/metadata/properties" ma:root="true" ma:fieldsID="e1bc437322798a2a536cb818bb0c72fa" ns3:_="" ns4:_="">
    <xsd:import namespace="26dade36-14ca-4890-8dfe-98e90156b7de"/>
    <xsd:import namespace="1cfe8061-82c7-4184-9117-9f627f073f1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4:SharedWithUsers" minOccurs="0"/>
                <xsd:element ref="ns3:MediaServiceOCR" minOccurs="0"/>
                <xsd:element ref="ns4:SharedWithDetails" minOccurs="0"/>
                <xsd:element ref="ns4:SharingHintHash" minOccurs="0"/>
                <xsd:element ref="ns3:UniqueSourceRef" minOccurs="0"/>
                <xsd:element ref="ns3:FileHash" minOccurs="0"/>
                <xsd:element ref="ns3:MediaServiceLocation"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ath_Settings" minOccurs="0"/>
                <xsd:element ref="ns3:Distribution_Groups" minOccurs="0"/>
                <xsd:element ref="ns3:LMS_Mappings"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dade36-14ca-4890-8dfe-98e90156b7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UniqueSourceRef" ma:index="16" nillable="true" ma:displayName="UniqueSourceRef" ma:internalName="UniqueSourceRef">
      <xsd:simpleType>
        <xsd:restriction base="dms:Note">
          <xsd:maxLength value="255"/>
        </xsd:restriction>
      </xsd:simpleType>
    </xsd:element>
    <xsd:element name="FileHash" ma:index="17" nillable="true" ma:displayName="FileHash" ma:internalName="FileHash">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5" nillable="true" ma:displayName="Default Section Names" ma:internalName="DefaultSectionNames">
      <xsd:simpleType>
        <xsd:restriction base="dms:Note">
          <xsd:maxLength value="255"/>
        </xsd:restriction>
      </xsd:simpleType>
    </xsd:element>
    <xsd:element name="Templates" ma:index="26" nillable="true" ma:displayName="Templates" ma:internalName="Templates">
      <xsd:simpleType>
        <xsd:restriction base="dms:Note">
          <xsd:maxLength value="255"/>
        </xsd:restriction>
      </xsd:simpleType>
    </xsd:element>
    <xsd:element name="Teachers" ma:index="2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30" nillable="true" ma:displayName="Invited Teachers" ma:internalName="Invited_Teachers">
      <xsd:simpleType>
        <xsd:restriction base="dms:Note">
          <xsd:maxLength value="255"/>
        </xsd:restriction>
      </xsd:simpleType>
    </xsd:element>
    <xsd:element name="Invited_Students" ma:index="31" nillable="true" ma:displayName="Invited Students" ma:internalName="Invited_Students">
      <xsd:simpleType>
        <xsd:restriction base="dms:Note">
          <xsd:maxLength value="255"/>
        </xsd:restriction>
      </xsd:simpleType>
    </xsd:element>
    <xsd:element name="Self_Registration_Enabled" ma:index="32" nillable="true" ma:displayName="Self Registration Enabled" ma:internalName="Self_Registration_Enabled">
      <xsd:simpleType>
        <xsd:restriction base="dms:Boolean"/>
      </xsd:simpleType>
    </xsd:element>
    <xsd:element name="Has_Teacher_Only_SectionGroup" ma:index="33" nillable="true" ma:displayName="Has Teacher Only SectionGroup" ma:internalName="Has_Teacher_Only_SectionGroup">
      <xsd:simpleType>
        <xsd:restriction base="dms:Boolean"/>
      </xsd:simpleType>
    </xsd:element>
    <xsd:element name="Is_Collaboration_Space_Locked" ma:index="34" nillable="true" ma:displayName="Is Collaboration Space Locked" ma:internalName="Is_Collaboration_Space_Locked">
      <xsd:simpleType>
        <xsd:restriction base="dms:Boolean"/>
      </xsd:simpleType>
    </xsd:element>
    <xsd:element name="IsNotebookLocked" ma:index="35" nillable="true" ma:displayName="Is Notebook Locked" ma:internalName="IsNotebookLocked">
      <xsd:simpleType>
        <xsd:restriction base="dms:Boolean"/>
      </xsd:simpleType>
    </xsd:element>
    <xsd:element name="Math_Settings" ma:index="36" nillable="true" ma:displayName="Math Settings" ma:internalName="Math_Settings">
      <xsd:simpleType>
        <xsd:restriction base="dms:Text"/>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ServiceAutoKeyPoints" ma:index="41" nillable="true" ma:displayName="MediaServiceAutoKeyPoints" ma:hidden="true" ma:internalName="MediaServiceAutoKeyPoints" ma:readOnly="true">
      <xsd:simpleType>
        <xsd:restriction base="dms:Note"/>
      </xsd:simpleType>
    </xsd:element>
    <xsd:element name="MediaServiceKeyPoints" ma:index="42" nillable="true" ma:displayName="KeyPoints" ma:internalName="MediaServiceKeyPoints" ma:readOnly="true">
      <xsd:simpleType>
        <xsd:restriction base="dms:Note">
          <xsd:maxLength value="255"/>
        </xsd:restriction>
      </xsd:simpleType>
    </xsd:element>
    <xsd:element name="MediaLengthInSeconds" ma:index="4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fe8061-82c7-4184-9117-9f627f073f1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nvited_Teachers xmlns="26dade36-14ca-4890-8dfe-98e90156b7de" xsi:nil="true"/>
    <LMS_Mappings xmlns="26dade36-14ca-4890-8dfe-98e90156b7de" xsi:nil="true"/>
    <DefaultSectionNames xmlns="26dade36-14ca-4890-8dfe-98e90156b7de" xsi:nil="true"/>
    <NotebookType xmlns="26dade36-14ca-4890-8dfe-98e90156b7de" xsi:nil="true"/>
    <Teachers xmlns="26dade36-14ca-4890-8dfe-98e90156b7de">
      <UserInfo>
        <DisplayName/>
        <AccountId xsi:nil="true"/>
        <AccountType/>
      </UserInfo>
    </Teachers>
    <Student_Groups xmlns="26dade36-14ca-4890-8dfe-98e90156b7de">
      <UserInfo>
        <DisplayName/>
        <AccountId xsi:nil="true"/>
        <AccountType/>
      </UserInfo>
    </Student_Groups>
    <TeamsChannelId xmlns="26dade36-14ca-4890-8dfe-98e90156b7de" xsi:nil="true"/>
    <Invited_Students xmlns="26dade36-14ca-4890-8dfe-98e90156b7de" xsi:nil="true"/>
    <FileHash xmlns="26dade36-14ca-4890-8dfe-98e90156b7de" xsi:nil="true"/>
    <Math_Settings xmlns="26dade36-14ca-4890-8dfe-98e90156b7de" xsi:nil="true"/>
    <Students xmlns="26dade36-14ca-4890-8dfe-98e90156b7de">
      <UserInfo>
        <DisplayName/>
        <AccountId xsi:nil="true"/>
        <AccountType/>
      </UserInfo>
    </Students>
    <UniqueSourceRef xmlns="26dade36-14ca-4890-8dfe-98e90156b7de" xsi:nil="true"/>
    <AppVersion xmlns="26dade36-14ca-4890-8dfe-98e90156b7de" xsi:nil="true"/>
    <IsNotebookLocked xmlns="26dade36-14ca-4890-8dfe-98e90156b7de" xsi:nil="true"/>
    <Templates xmlns="26dade36-14ca-4890-8dfe-98e90156b7de" xsi:nil="true"/>
    <Self_Registration_Enabled xmlns="26dade36-14ca-4890-8dfe-98e90156b7de" xsi:nil="true"/>
    <Has_Teacher_Only_SectionGroup xmlns="26dade36-14ca-4890-8dfe-98e90156b7de" xsi:nil="true"/>
    <FolderType xmlns="26dade36-14ca-4890-8dfe-98e90156b7de" xsi:nil="true"/>
    <Distribution_Groups xmlns="26dade36-14ca-4890-8dfe-98e90156b7de" xsi:nil="true"/>
    <CultureName xmlns="26dade36-14ca-4890-8dfe-98e90156b7de" xsi:nil="true"/>
    <Is_Collaboration_Space_Locked xmlns="26dade36-14ca-4890-8dfe-98e90156b7de" xsi:nil="true"/>
    <Owner xmlns="26dade36-14ca-4890-8dfe-98e90156b7de">
      <UserInfo>
        <DisplayName/>
        <AccountId xsi:nil="true"/>
        <AccountType/>
      </UserInfo>
    </Owne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B90558-C3CB-4D74-B20D-AD64A18C25BA}">
  <ds:schemaRefs>
    <ds:schemaRef ds:uri="http://schemas.microsoft.com/office/2006/metadata/contentType"/>
    <ds:schemaRef ds:uri="http://schemas.microsoft.com/office/2006/metadata/properties/metaAttributes"/>
    <ds:schemaRef ds:uri="http://www.w3.org/2000/xmlns/"/>
    <ds:schemaRef ds:uri="http://www.w3.org/2001/XMLSchema"/>
    <ds:schemaRef ds:uri="26dade36-14ca-4890-8dfe-98e90156b7de"/>
    <ds:schemaRef ds:uri="1cfe8061-82c7-4184-9117-9f627f073f1f"/>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6172D4-38F4-4019-9F74-FDF1525E6383}">
  <ds:schemaRefs>
    <ds:schemaRef ds:uri="http://schemas.microsoft.com/office/2006/metadata/properties"/>
    <ds:schemaRef ds:uri="http://www.w3.org/2000/xmlns/"/>
    <ds:schemaRef ds:uri="26dade36-14ca-4890-8dfe-98e90156b7de"/>
    <ds:schemaRef ds:uri="http://www.w3.org/2001/XMLSchema-instance"/>
    <ds:schemaRef ds:uri="http://schemas.microsoft.com/office/infopath/2007/PartnerControls"/>
  </ds:schemaRefs>
</ds:datastoreItem>
</file>

<file path=customXml/itemProps3.xml><?xml version="1.0" encoding="utf-8"?>
<ds:datastoreItem xmlns:ds="http://schemas.openxmlformats.org/officeDocument/2006/customXml" ds:itemID="{31F745C1-3AF9-4718-B795-9195991BF1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2220</TotalTime>
  <Words>4071</Words>
  <Application>Microsoft Office PowerPoint</Application>
  <PresentationFormat>Widescreen</PresentationFormat>
  <Paragraphs>554</Paragraphs>
  <Slides>44</Slides>
  <Notes>39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44</vt:i4>
      </vt:variant>
    </vt:vector>
  </HeadingPairs>
  <TitlesOfParts>
    <vt:vector size="51" baseType="lpstr">
      <vt:lpstr>Arial</vt:lpstr>
      <vt:lpstr>Calibri</vt:lpstr>
      <vt:lpstr>Georgia</vt:lpstr>
      <vt:lpstr>Wingdings</vt:lpstr>
      <vt:lpstr>Office Theme</vt:lpstr>
      <vt:lpstr>m62_Internal</vt:lpstr>
      <vt:lpstr>1_Office Theme</vt:lpstr>
      <vt:lpstr>Mental Models</vt:lpstr>
      <vt:lpstr>Thermostat Example</vt:lpstr>
      <vt:lpstr>Thermostat Expectation 1</vt:lpstr>
      <vt:lpstr>Thermostat Expectation 2</vt:lpstr>
      <vt:lpstr>Thermostat Reality 1</vt:lpstr>
      <vt:lpstr>Thermostat Reality </vt:lpstr>
      <vt:lpstr>Thermostat Reality </vt:lpstr>
      <vt:lpstr>MMME4054 Week 5 – Mental Models</vt:lpstr>
      <vt:lpstr>Recap </vt:lpstr>
      <vt:lpstr>Situation Awareness Theory – Endsley’s model</vt:lpstr>
      <vt:lpstr>Situation awareness</vt:lpstr>
      <vt:lpstr>Learning objectives – mental models</vt:lpstr>
      <vt:lpstr>Recommended reading</vt:lpstr>
      <vt:lpstr>Mental models</vt:lpstr>
      <vt:lpstr>Building mental models</vt:lpstr>
      <vt:lpstr>Supporting mental models </vt:lpstr>
      <vt:lpstr>Design to support mental models slide 1 of 2 </vt:lpstr>
      <vt:lpstr>Design to support mental models slide 2 of 2</vt:lpstr>
      <vt:lpstr>Cues</vt:lpstr>
      <vt:lpstr>Affordances</vt:lpstr>
      <vt:lpstr>Constraints</vt:lpstr>
      <vt:lpstr>Mapping</vt:lpstr>
      <vt:lpstr>Stimulus Response compatibility</vt:lpstr>
      <vt:lpstr>Activity:  </vt:lpstr>
      <vt:lpstr>Mental models</vt:lpstr>
      <vt:lpstr>Activity – mental models </vt:lpstr>
      <vt:lpstr>Skill, rule and Knowledge based behaviour (Rasmussen)​</vt:lpstr>
      <vt:lpstr>Exercise – SRK</vt:lpstr>
      <vt:lpstr>Knowledge in the head and knowledge in the world (Norman)</vt:lpstr>
      <vt:lpstr>Knowledge in the head and knowledge in the world (Norman, 1988)</vt:lpstr>
      <vt:lpstr>Norman’s Seven Stages of Action</vt:lpstr>
      <vt:lpstr>Gestalt laws of perceptual organisation - proximity</vt:lpstr>
      <vt:lpstr>Gestalt laws of perceptual organisation - similarity</vt:lpstr>
      <vt:lpstr>Gestalt laws of perceptual organisation - closure</vt:lpstr>
      <vt:lpstr>Gestalt laws of perceptual organisation - continuity</vt:lpstr>
      <vt:lpstr>Gestalt laws of perceptual organisation - symmetry</vt:lpstr>
      <vt:lpstr>Activity – Gestalt principles</vt:lpstr>
      <vt:lpstr>Exercise – Gestalt principles 1</vt:lpstr>
      <vt:lpstr>Exercise – Gestalt principles 2</vt:lpstr>
      <vt:lpstr>Exercise – Gestalt principles 3</vt:lpstr>
      <vt:lpstr>Exercise – Gestalt principles 4</vt:lpstr>
      <vt:lpstr>Exercise – Gestalt principles 5</vt:lpstr>
      <vt:lpstr>Implications for design – Mental models</vt:lpstr>
      <vt:lpstr>Any questions? Kyle.Harrington@nottingham.ac.uk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Christina Kent</dc:creator>
  <cp:lastModifiedBy>Kyle Harrington (staff)</cp:lastModifiedBy>
  <cp:revision>140</cp:revision>
  <cp:lastPrinted>2020-11-03T15:57:19Z</cp:lastPrinted>
  <dcterms:created xsi:type="dcterms:W3CDTF">2019-09-19T10:18:48Z</dcterms:created>
  <dcterms:modified xsi:type="dcterms:W3CDTF">2025-10-24T13:58:26Z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0x0101001AEA13023E75B94FB4E236E5EF4ED356</vt:lpwstr>
  </property>
</Properties>
</file>